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media/image14.jpg" ContentType="image/png"/>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3"/>
  </p:notesMasterIdLst>
  <p:sldIdLst>
    <p:sldId id="278" r:id="rId2"/>
    <p:sldId id="279" r:id="rId3"/>
    <p:sldId id="294" r:id="rId4"/>
    <p:sldId id="301" r:id="rId5"/>
    <p:sldId id="297" r:id="rId6"/>
    <p:sldId id="299" r:id="rId7"/>
    <p:sldId id="303" r:id="rId8"/>
    <p:sldId id="290" r:id="rId9"/>
    <p:sldId id="302" r:id="rId10"/>
    <p:sldId id="292" r:id="rId11"/>
    <p:sldId id="293" r:id="rId12"/>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09" autoAdjust="0"/>
  </p:normalViewPr>
  <p:slideViewPr>
    <p:cSldViewPr snapToGrid="0" snapToObjects="1">
      <p:cViewPr varScale="1">
        <p:scale>
          <a:sx n="86" d="100"/>
          <a:sy n="86" d="100"/>
        </p:scale>
        <p:origin x="562" y="67"/>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8/10/relationships/authors" Targe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3.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3.xml"/><Relationship Id="rId5" Type="http://schemas.openxmlformats.org/officeDocument/2006/relationships/image" Target="../media/image19.jpg"/><Relationship Id="rId4" Type="http://schemas.openxmlformats.org/officeDocument/2006/relationships/image" Target="../media/image18.jp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3.xml"/><Relationship Id="rId5" Type="http://schemas.openxmlformats.org/officeDocument/2006/relationships/image" Target="../media/image18.jpg"/><Relationship Id="rId4" Type="http://schemas.openxmlformats.org/officeDocument/2006/relationships/image" Target="../media/image19.jpg"/></Relationships>
</file>

<file path=ppt/slides/_rels/slide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p:txBody>
          <a:bodyPr/>
          <a:lstStyle/>
          <a:p>
            <a:r>
              <a:rPr lang="en-US" dirty="0"/>
              <a:t>Importance of education </a:t>
            </a:r>
            <a:br>
              <a:rPr lang="en-US" dirty="0"/>
            </a:br>
            <a:endParaRPr lang="en-US" dirty="0"/>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p:txBody>
          <a:bodyPr/>
          <a:lstStyle/>
          <a:p>
            <a:r>
              <a:rPr lang="en-US" dirty="0" err="1"/>
              <a:t>Saidurga</a:t>
            </a:r>
            <a:r>
              <a:rPr lang="en-US" dirty="0"/>
              <a:t> Mallela​</a:t>
            </a:r>
          </a:p>
          <a:p>
            <a:endParaRPr lang="en-US" dirty="0"/>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10</a:t>
            </a:fld>
            <a:endParaRPr lang="en-US" dirty="0"/>
          </a:p>
        </p:txBody>
      </p:sp>
      <p:sp>
        <p:nvSpPr>
          <p:cNvPr id="10" name="TextBox 9">
            <a:extLst>
              <a:ext uri="{FF2B5EF4-FFF2-40B4-BE49-F238E27FC236}">
                <a16:creationId xmlns:a16="http://schemas.microsoft.com/office/drawing/2014/main" id="{37A33BB7-6722-28FF-D3D6-A29B4832AB4B}"/>
              </a:ext>
            </a:extLst>
          </p:cNvPr>
          <p:cNvSpPr txBox="1"/>
          <p:nvPr/>
        </p:nvSpPr>
        <p:spPr>
          <a:xfrm>
            <a:off x="896645" y="1331650"/>
            <a:ext cx="45719" cy="369332"/>
          </a:xfrm>
          <a:prstGeom prst="rect">
            <a:avLst/>
          </a:prstGeom>
          <a:noFill/>
        </p:spPr>
        <p:txBody>
          <a:bodyPr wrap="square" rtlCol="0">
            <a:spAutoFit/>
          </a:bodyPr>
          <a:lstStyle/>
          <a:p>
            <a:endParaRPr lang="en-US" dirty="0"/>
          </a:p>
        </p:txBody>
      </p:sp>
      <p:sp>
        <p:nvSpPr>
          <p:cNvPr id="11" name="TextBox 10">
            <a:extLst>
              <a:ext uri="{FF2B5EF4-FFF2-40B4-BE49-F238E27FC236}">
                <a16:creationId xmlns:a16="http://schemas.microsoft.com/office/drawing/2014/main" id="{DDA089F0-3A1C-5C3E-C071-C2121CE171E0}"/>
              </a:ext>
            </a:extLst>
          </p:cNvPr>
          <p:cNvSpPr txBox="1"/>
          <p:nvPr/>
        </p:nvSpPr>
        <p:spPr>
          <a:xfrm>
            <a:off x="259080" y="493746"/>
            <a:ext cx="8433787" cy="3724096"/>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36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F2C8F"/>
                </a:solidFill>
                <a:effectLst/>
                <a:uLnTx/>
                <a:uFillTx/>
                <a:latin typeface="Sabon Next LT"/>
                <a:ea typeface="+mn-ea"/>
                <a:cs typeface="+mn-cs"/>
              </a:rPr>
              <a:t>“Education is the most important weapon with which you can change the world”</a:t>
            </a:r>
          </a:p>
          <a:p>
            <a:pPr marL="0" marR="0" lvl="0" indent="0" algn="l"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F2C8F"/>
                </a:solidFill>
                <a:effectLst/>
                <a:uLnTx/>
                <a:uFillTx/>
                <a:latin typeface="Sabon Next LT"/>
                <a:ea typeface="+mn-ea"/>
                <a:cs typeface="+mn-cs"/>
              </a:rPr>
              <a:t>                                                       ~Nelson Mandela</a:t>
            </a:r>
          </a:p>
          <a:p>
            <a:pPr marL="0" marR="0" lvl="0" indent="0" algn="l"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endParaRPr lang="en-US" sz="2400" dirty="0">
              <a:solidFill>
                <a:srgbClr val="1F2C8F"/>
              </a:solidFill>
              <a:latin typeface="Sabon Next LT"/>
            </a:endParaRPr>
          </a:p>
          <a:p>
            <a:pPr marL="342900" marR="0" lvl="0" indent="-342900" algn="l" defTabSz="914400" rtl="0" eaLnBrk="1" fontAlgn="auto" latinLnBrk="0" hangingPunct="1">
              <a:lnSpc>
                <a:spcPct val="100000"/>
              </a:lnSpc>
              <a:spcBef>
                <a:spcPts val="36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F2C8F"/>
                </a:solidFill>
                <a:effectLst/>
                <a:uLnTx/>
                <a:uFillTx/>
                <a:latin typeface="Sabon Next LT"/>
                <a:ea typeface="+mn-ea"/>
                <a:cs typeface="+mn-cs"/>
              </a:rPr>
              <a:t>“Education is not the learning of facts, but the training of the mind to think” </a:t>
            </a:r>
          </a:p>
          <a:p>
            <a:pPr lvl="3" defTabSz="914400">
              <a:spcBef>
                <a:spcPts val="360"/>
              </a:spcBef>
              <a:defRPr/>
            </a:pPr>
            <a:r>
              <a:rPr lang="en-US" sz="2400" dirty="0">
                <a:solidFill>
                  <a:srgbClr val="1F2C8F"/>
                </a:solidFill>
                <a:latin typeface="Sabon Next LT"/>
              </a:rPr>
              <a:t>			       ~Albert Einstein</a:t>
            </a:r>
          </a:p>
          <a:p>
            <a:pPr lvl="3" defTabSz="914400">
              <a:spcBef>
                <a:spcPts val="360"/>
              </a:spcBef>
              <a:defRPr/>
            </a:pPr>
            <a:endParaRPr lang="en-US" sz="2400" dirty="0">
              <a:solidFill>
                <a:srgbClr val="1F2C8F"/>
              </a:solidFill>
              <a:latin typeface="Sabon Next LT"/>
            </a:endParaRPr>
          </a:p>
          <a:p>
            <a:pPr lvl="3" defTabSz="914400">
              <a:spcBef>
                <a:spcPts val="360"/>
              </a:spcBef>
              <a:defRPr/>
            </a:pPr>
            <a:endParaRPr lang="en-US" sz="2400" dirty="0">
              <a:solidFill>
                <a:srgbClr val="1F2C8F"/>
              </a:solidFill>
              <a:latin typeface="Sabon Next LT"/>
            </a:endParaRPr>
          </a:p>
        </p:txBody>
      </p:sp>
      <p:sp>
        <p:nvSpPr>
          <p:cNvPr id="12" name="TextBox 11">
            <a:extLst>
              <a:ext uri="{FF2B5EF4-FFF2-40B4-BE49-F238E27FC236}">
                <a16:creationId xmlns:a16="http://schemas.microsoft.com/office/drawing/2014/main" id="{7DFD7D4E-81D1-FB77-51AD-FB3FD5994E20}"/>
              </a:ext>
            </a:extLst>
          </p:cNvPr>
          <p:cNvSpPr txBox="1"/>
          <p:nvPr/>
        </p:nvSpPr>
        <p:spPr>
          <a:xfrm>
            <a:off x="259080" y="3455633"/>
            <a:ext cx="8297663" cy="1200329"/>
          </a:xfrm>
          <a:prstGeom prst="rect">
            <a:avLst/>
          </a:prstGeom>
          <a:noFill/>
        </p:spPr>
        <p:txBody>
          <a:bodyPr wrap="square" rtlCol="0">
            <a:spAutoFit/>
          </a:bodyPr>
          <a:lstStyle/>
          <a:p>
            <a:pPr marL="285750" indent="-285750">
              <a:buFont typeface="Arial" panose="020B0604020202020204" pitchFamily="34" charset="0"/>
              <a:buChar char="•"/>
            </a:pPr>
            <a:r>
              <a:rPr kumimoji="0" lang="en-US" sz="2400" b="0" i="0" u="none" strike="noStrike" kern="1200" cap="none" spc="0" normalizeH="0" baseline="0" noProof="0" dirty="0">
                <a:ln>
                  <a:noFill/>
                </a:ln>
                <a:solidFill>
                  <a:srgbClr val="1F2C8F"/>
                </a:solidFill>
                <a:effectLst/>
                <a:uLnTx/>
                <a:uFillTx/>
                <a:latin typeface="Sabon Next LT"/>
                <a:ea typeface="+mn-ea"/>
                <a:cs typeface="+mn-cs"/>
              </a:rPr>
              <a:t>“Education is the key that unlocks the golden door to freedom.” </a:t>
            </a:r>
          </a:p>
          <a:p>
            <a:r>
              <a:rPr lang="en-US" sz="2400" dirty="0">
                <a:solidFill>
                  <a:srgbClr val="1F2C8F"/>
                </a:solidFill>
                <a:latin typeface="Sabon Next LT"/>
              </a:rPr>
              <a:t>									~</a:t>
            </a:r>
            <a:r>
              <a:rPr kumimoji="0" lang="en-US" sz="2400" b="0" i="0" u="none" strike="noStrike" kern="1200" cap="none" spc="0" normalizeH="0" baseline="0" noProof="0" dirty="0">
                <a:ln>
                  <a:noFill/>
                </a:ln>
                <a:solidFill>
                  <a:srgbClr val="1F2C8F"/>
                </a:solidFill>
                <a:effectLst/>
                <a:uLnTx/>
                <a:uFillTx/>
                <a:latin typeface="Sabon Next LT"/>
                <a:ea typeface="+mn-ea"/>
                <a:cs typeface="+mn-cs"/>
              </a:rPr>
              <a:t>George Washington</a:t>
            </a:r>
            <a:endParaRPr lang="en-US" sz="2400" dirty="0"/>
          </a:p>
        </p:txBody>
      </p:sp>
    </p:spTree>
    <p:extLst>
      <p:ext uri="{BB962C8B-B14F-4D97-AF65-F5344CB8AC3E}">
        <p14:creationId xmlns:p14="http://schemas.microsoft.com/office/powerpoint/2010/main" val="94818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a:xfrm>
            <a:off x="1527047" y="1975103"/>
            <a:ext cx="5734887" cy="3058535"/>
          </a:xfrm>
        </p:spPr>
        <p:txBody>
          <a:bodyPr/>
          <a:lstStyle/>
          <a:p>
            <a:r>
              <a:rPr lang="en-US" dirty="0"/>
              <a:t>THANK YOU</a:t>
            </a:r>
          </a:p>
        </p:txBody>
      </p:sp>
    </p:spTree>
    <p:extLst>
      <p:ext uri="{BB962C8B-B14F-4D97-AF65-F5344CB8AC3E}">
        <p14:creationId xmlns:p14="http://schemas.microsoft.com/office/powerpoint/2010/main" val="1003962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t>AGENDA</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p:txBody>
          <a:bodyPr/>
          <a:lstStyle/>
          <a:p>
            <a:r>
              <a:rPr lang="en-US" dirty="0"/>
              <a:t>What is Education</a:t>
            </a:r>
          </a:p>
          <a:p>
            <a:r>
              <a:rPr lang="en-US" dirty="0"/>
              <a:t>Purpose of Education</a:t>
            </a:r>
          </a:p>
          <a:p>
            <a:r>
              <a:rPr lang="en-US" dirty="0"/>
              <a:t>Importance of Education</a:t>
            </a:r>
          </a:p>
          <a:p>
            <a:r>
              <a:rPr lang="en-US" dirty="0"/>
              <a:t>​Present Education System</a:t>
            </a:r>
          </a:p>
          <a:p>
            <a:r>
              <a:rPr lang="en-US" dirty="0"/>
              <a:t>Education System in India</a:t>
            </a:r>
          </a:p>
          <a:p>
            <a:r>
              <a:rPr lang="en-US" dirty="0"/>
              <a:t>Possible Solutions</a:t>
            </a:r>
          </a:p>
          <a:p>
            <a:r>
              <a:rPr lang="en-US" dirty="0"/>
              <a:t>​</a:t>
            </a:r>
          </a:p>
          <a:p>
            <a:endParaRPr lang="en-US" dirty="0"/>
          </a:p>
        </p:txBody>
      </p:sp>
    </p:spTree>
    <p:extLst>
      <p:ext uri="{BB962C8B-B14F-4D97-AF65-F5344CB8AC3E}">
        <p14:creationId xmlns:p14="http://schemas.microsoft.com/office/powerpoint/2010/main" val="3855531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836504-8CC6-E3D4-9781-75B30A527831}"/>
              </a:ext>
            </a:extLst>
          </p:cNvPr>
          <p:cNvSpPr>
            <a:spLocks noGrp="1"/>
          </p:cNvSpPr>
          <p:nvPr>
            <p:ph idx="1"/>
          </p:nvPr>
        </p:nvSpPr>
        <p:spPr>
          <a:xfrm>
            <a:off x="4178808" y="2290942"/>
            <a:ext cx="6766560" cy="2700528"/>
          </a:xfrm>
        </p:spPr>
        <p:txBody>
          <a:bodyPr/>
          <a:lstStyle/>
          <a:p>
            <a:pPr marL="285750" indent="-285750">
              <a:buFont typeface="Arial" panose="020B0604020202020204" pitchFamily="34" charset="0"/>
              <a:buChar char="•"/>
            </a:pPr>
            <a:r>
              <a:rPr lang="en-US" sz="2400" dirty="0"/>
              <a:t>Education is the action or process of educating or of being educated.</a:t>
            </a:r>
          </a:p>
          <a:p>
            <a:endParaRPr lang="en-US" sz="2400" dirty="0"/>
          </a:p>
          <a:p>
            <a:pPr marL="285750" indent="-285750">
              <a:buFont typeface="Arial" panose="020B0604020202020204" pitchFamily="34" charset="0"/>
              <a:buChar char="•"/>
            </a:pPr>
            <a:r>
              <a:rPr lang="en-US" sz="2400" dirty="0"/>
              <a:t>Education is a purposeful activity aimed at achieving certain goals, which include the transmission of knowledge, skills, and character.</a:t>
            </a:r>
          </a:p>
        </p:txBody>
      </p:sp>
      <p:sp>
        <p:nvSpPr>
          <p:cNvPr id="5" name="Slide Number Placeholder 4">
            <a:extLst>
              <a:ext uri="{FF2B5EF4-FFF2-40B4-BE49-F238E27FC236}">
                <a16:creationId xmlns:a16="http://schemas.microsoft.com/office/drawing/2014/main" id="{91FE587D-1E7B-49E1-1AC7-F99EB3410745}"/>
              </a:ext>
            </a:extLst>
          </p:cNvPr>
          <p:cNvSpPr>
            <a:spLocks noGrp="1"/>
          </p:cNvSpPr>
          <p:nvPr>
            <p:ph type="sldNum" sz="quarter" idx="12"/>
          </p:nvPr>
        </p:nvSpPr>
        <p:spPr/>
        <p:txBody>
          <a:bodyPr/>
          <a:lstStyle/>
          <a:p>
            <a:fld id="{48F63A3B-78C7-47BE-AE5E-E10140E04643}" type="slidenum">
              <a:rPr lang="en-US" smtClean="0"/>
              <a:t>3</a:t>
            </a:fld>
            <a:endParaRPr lang="en-US" dirty="0"/>
          </a:p>
        </p:txBody>
      </p:sp>
      <p:sp>
        <p:nvSpPr>
          <p:cNvPr id="9" name="TextBox 8">
            <a:extLst>
              <a:ext uri="{FF2B5EF4-FFF2-40B4-BE49-F238E27FC236}">
                <a16:creationId xmlns:a16="http://schemas.microsoft.com/office/drawing/2014/main" id="{A6B77EBD-D120-0457-D276-5CFBA287C9A5}"/>
              </a:ext>
            </a:extLst>
          </p:cNvPr>
          <p:cNvSpPr txBox="1"/>
          <p:nvPr/>
        </p:nvSpPr>
        <p:spPr>
          <a:xfrm>
            <a:off x="0" y="2705725"/>
            <a:ext cx="3435658" cy="1446550"/>
          </a:xfrm>
          <a:prstGeom prst="rect">
            <a:avLst/>
          </a:prstGeom>
          <a:solidFill>
            <a:schemeClr val="accent4">
              <a:lumMod val="20000"/>
              <a:lumOff val="80000"/>
            </a:schemeClr>
          </a:solidFill>
        </p:spPr>
        <p:txBody>
          <a:bodyPr wrap="square" rtlCol="0">
            <a:spAutoFit/>
          </a:bodyPr>
          <a:lstStyle/>
          <a:p>
            <a:pPr algn="ctr"/>
            <a:r>
              <a:rPr lang="en-US" sz="4400" dirty="0"/>
              <a:t>What is </a:t>
            </a:r>
          </a:p>
          <a:p>
            <a:pPr algn="ctr"/>
            <a:r>
              <a:rPr lang="en-US" sz="4400" dirty="0"/>
              <a:t>Education ?</a:t>
            </a:r>
          </a:p>
        </p:txBody>
      </p:sp>
      <p:pic>
        <p:nvPicPr>
          <p:cNvPr id="7" name="Picture 6">
            <a:extLst>
              <a:ext uri="{FF2B5EF4-FFF2-40B4-BE49-F238E27FC236}">
                <a16:creationId xmlns:a16="http://schemas.microsoft.com/office/drawing/2014/main" id="{10753B2A-1252-5073-503A-795A493FDCFC}"/>
              </a:ext>
            </a:extLst>
          </p:cNvPr>
          <p:cNvPicPr>
            <a:picLocks noChangeAspect="1"/>
          </p:cNvPicPr>
          <p:nvPr/>
        </p:nvPicPr>
        <p:blipFill>
          <a:blip r:embed="rId2"/>
          <a:stretch>
            <a:fillRect/>
          </a:stretch>
        </p:blipFill>
        <p:spPr>
          <a:xfrm>
            <a:off x="-77" y="-7625"/>
            <a:ext cx="3415772" cy="2713349"/>
          </a:xfrm>
          <a:prstGeom prst="rect">
            <a:avLst/>
          </a:prstGeom>
        </p:spPr>
      </p:pic>
      <p:pic>
        <p:nvPicPr>
          <p:cNvPr id="8" name="Picture 7">
            <a:extLst>
              <a:ext uri="{FF2B5EF4-FFF2-40B4-BE49-F238E27FC236}">
                <a16:creationId xmlns:a16="http://schemas.microsoft.com/office/drawing/2014/main" id="{C0BFA6DA-4E92-2060-EADC-180B57FDD6D4}"/>
              </a:ext>
            </a:extLst>
          </p:cNvPr>
          <p:cNvPicPr>
            <a:picLocks noChangeAspect="1"/>
          </p:cNvPicPr>
          <p:nvPr/>
        </p:nvPicPr>
        <p:blipFill>
          <a:blip r:embed="rId3"/>
          <a:stretch>
            <a:fillRect/>
          </a:stretch>
        </p:blipFill>
        <p:spPr>
          <a:xfrm>
            <a:off x="21602" y="4152275"/>
            <a:ext cx="3414056" cy="2712955"/>
          </a:xfrm>
          <a:prstGeom prst="rect">
            <a:avLst/>
          </a:prstGeom>
        </p:spPr>
      </p:pic>
      <p:pic>
        <p:nvPicPr>
          <p:cNvPr id="11" name="Picture 10">
            <a:extLst>
              <a:ext uri="{FF2B5EF4-FFF2-40B4-BE49-F238E27FC236}">
                <a16:creationId xmlns:a16="http://schemas.microsoft.com/office/drawing/2014/main" id="{7AFA61F7-C7F9-E682-32B0-0C38739255F9}"/>
              </a:ext>
            </a:extLst>
          </p:cNvPr>
          <p:cNvPicPr>
            <a:picLocks noChangeAspect="1"/>
          </p:cNvPicPr>
          <p:nvPr/>
        </p:nvPicPr>
        <p:blipFill>
          <a:blip r:embed="rId4"/>
          <a:stretch>
            <a:fillRect/>
          </a:stretch>
        </p:blipFill>
        <p:spPr>
          <a:xfrm>
            <a:off x="-20040" y="-7625"/>
            <a:ext cx="3435735" cy="2712955"/>
          </a:xfrm>
          <a:prstGeom prst="rect">
            <a:avLst/>
          </a:prstGeom>
        </p:spPr>
      </p:pic>
      <p:pic>
        <p:nvPicPr>
          <p:cNvPr id="13" name="Picture 12">
            <a:extLst>
              <a:ext uri="{FF2B5EF4-FFF2-40B4-BE49-F238E27FC236}">
                <a16:creationId xmlns:a16="http://schemas.microsoft.com/office/drawing/2014/main" id="{19E87FF0-71D7-7360-178A-473179E04CEB}"/>
              </a:ext>
            </a:extLst>
          </p:cNvPr>
          <p:cNvPicPr>
            <a:picLocks noChangeAspect="1"/>
          </p:cNvPicPr>
          <p:nvPr/>
        </p:nvPicPr>
        <p:blipFill>
          <a:blip r:embed="rId5"/>
          <a:stretch>
            <a:fillRect/>
          </a:stretch>
        </p:blipFill>
        <p:spPr>
          <a:xfrm>
            <a:off x="-77" y="4159360"/>
            <a:ext cx="3435735" cy="2698639"/>
          </a:xfrm>
          <a:prstGeom prst="rect">
            <a:avLst/>
          </a:prstGeom>
        </p:spPr>
      </p:pic>
      <p:pic>
        <p:nvPicPr>
          <p:cNvPr id="15" name="Picture 14">
            <a:extLst>
              <a:ext uri="{FF2B5EF4-FFF2-40B4-BE49-F238E27FC236}">
                <a16:creationId xmlns:a16="http://schemas.microsoft.com/office/drawing/2014/main" id="{D482596F-8B1C-049C-CD22-6EB187CA8780}"/>
              </a:ext>
            </a:extLst>
          </p:cNvPr>
          <p:cNvPicPr>
            <a:picLocks noChangeAspect="1"/>
          </p:cNvPicPr>
          <p:nvPr/>
        </p:nvPicPr>
        <p:blipFill>
          <a:blip r:embed="rId6"/>
          <a:stretch>
            <a:fillRect/>
          </a:stretch>
        </p:blipFill>
        <p:spPr>
          <a:xfrm>
            <a:off x="0" y="0"/>
            <a:ext cx="3435658" cy="2712415"/>
          </a:xfrm>
          <a:prstGeom prst="rect">
            <a:avLst/>
          </a:prstGeom>
        </p:spPr>
      </p:pic>
    </p:spTree>
    <p:extLst>
      <p:ext uri="{BB962C8B-B14F-4D97-AF65-F5344CB8AC3E}">
        <p14:creationId xmlns:p14="http://schemas.microsoft.com/office/powerpoint/2010/main" val="955539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27E1E3-7B71-952C-5624-BDA3389688FE}"/>
              </a:ext>
            </a:extLst>
          </p:cNvPr>
          <p:cNvSpPr>
            <a:spLocks noGrp="1"/>
          </p:cNvSpPr>
          <p:nvPr>
            <p:ph idx="1"/>
          </p:nvPr>
        </p:nvSpPr>
        <p:spPr>
          <a:xfrm>
            <a:off x="3993708" y="932313"/>
            <a:ext cx="6766560" cy="5450732"/>
          </a:xfrm>
        </p:spPr>
        <p:txBody>
          <a:bodyPr/>
          <a:lstStyle/>
          <a:p>
            <a:pPr marL="342900" indent="-342900">
              <a:buFont typeface="Arial" panose="020B0604020202020204" pitchFamily="34" charset="0"/>
              <a:buChar char="•"/>
            </a:pPr>
            <a:r>
              <a:rPr lang="en-US" sz="2400" dirty="0"/>
              <a:t>According to the U.S Department of Education, the purpose of education is: “to promote student achievement and preparation for global competitiveness by fostering educational excellence and ensuring equal access”.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main purpose of education is the integral development of a person. In addition, it is a source of its obvious benefits for a fuller and better life. Education can contribute to the betterment of society as a whole. It develops a society in which people are aware of their rights and duties.</a:t>
            </a:r>
          </a:p>
        </p:txBody>
      </p:sp>
      <p:sp>
        <p:nvSpPr>
          <p:cNvPr id="5" name="Slide Number Placeholder 4">
            <a:extLst>
              <a:ext uri="{FF2B5EF4-FFF2-40B4-BE49-F238E27FC236}">
                <a16:creationId xmlns:a16="http://schemas.microsoft.com/office/drawing/2014/main" id="{1EC56E7A-097A-DDB2-9E8F-7FF063F10FC4}"/>
              </a:ext>
            </a:extLst>
          </p:cNvPr>
          <p:cNvSpPr>
            <a:spLocks noGrp="1"/>
          </p:cNvSpPr>
          <p:nvPr>
            <p:ph type="sldNum" sz="quarter" idx="12"/>
          </p:nvPr>
        </p:nvSpPr>
        <p:spPr/>
        <p:txBody>
          <a:bodyPr/>
          <a:lstStyle/>
          <a:p>
            <a:fld id="{48F63A3B-78C7-47BE-AE5E-E10140E04643}" type="slidenum">
              <a:rPr lang="en-US" smtClean="0"/>
              <a:t>4</a:t>
            </a:fld>
            <a:endParaRPr lang="en-US" dirty="0"/>
          </a:p>
        </p:txBody>
      </p:sp>
      <p:sp>
        <p:nvSpPr>
          <p:cNvPr id="7" name="TextBox 6">
            <a:extLst>
              <a:ext uri="{FF2B5EF4-FFF2-40B4-BE49-F238E27FC236}">
                <a16:creationId xmlns:a16="http://schemas.microsoft.com/office/drawing/2014/main" id="{B5D4C182-1B89-EEBF-43BB-EB9941EE355C}"/>
              </a:ext>
            </a:extLst>
          </p:cNvPr>
          <p:cNvSpPr txBox="1"/>
          <p:nvPr/>
        </p:nvSpPr>
        <p:spPr>
          <a:xfrm>
            <a:off x="0" y="2767280"/>
            <a:ext cx="3471169" cy="1323439"/>
          </a:xfrm>
          <a:prstGeom prst="rect">
            <a:avLst/>
          </a:prstGeom>
          <a:solidFill>
            <a:schemeClr val="accent4">
              <a:lumMod val="20000"/>
              <a:lumOff val="80000"/>
            </a:schemeClr>
          </a:solidFill>
        </p:spPr>
        <p:txBody>
          <a:bodyPr wrap="square" rtlCol="0">
            <a:spAutoFit/>
          </a:bodyPr>
          <a:lstStyle/>
          <a:p>
            <a:pPr algn="ctr"/>
            <a:r>
              <a:rPr lang="en-US" sz="4000" dirty="0"/>
              <a:t>Purpose of </a:t>
            </a:r>
          </a:p>
          <a:p>
            <a:pPr algn="ctr"/>
            <a:r>
              <a:rPr lang="en-US" sz="4000" dirty="0"/>
              <a:t>Education</a:t>
            </a:r>
          </a:p>
        </p:txBody>
      </p:sp>
      <p:pic>
        <p:nvPicPr>
          <p:cNvPr id="4" name="Picture 3">
            <a:extLst>
              <a:ext uri="{FF2B5EF4-FFF2-40B4-BE49-F238E27FC236}">
                <a16:creationId xmlns:a16="http://schemas.microsoft.com/office/drawing/2014/main" id="{CFA1460B-7B9E-4B3F-0938-F3B3C6E0A777}"/>
              </a:ext>
            </a:extLst>
          </p:cNvPr>
          <p:cNvPicPr>
            <a:picLocks noChangeAspect="1"/>
          </p:cNvPicPr>
          <p:nvPr/>
        </p:nvPicPr>
        <p:blipFill rotWithShape="1">
          <a:blip r:embed="rId2"/>
          <a:srcRect l="13211" r="13548"/>
          <a:stretch/>
        </p:blipFill>
        <p:spPr>
          <a:xfrm>
            <a:off x="-34020" y="0"/>
            <a:ext cx="3471169" cy="2767281"/>
          </a:xfrm>
          <a:prstGeom prst="rect">
            <a:avLst/>
          </a:prstGeom>
        </p:spPr>
      </p:pic>
      <p:pic>
        <p:nvPicPr>
          <p:cNvPr id="6" name="Picture 5">
            <a:extLst>
              <a:ext uri="{FF2B5EF4-FFF2-40B4-BE49-F238E27FC236}">
                <a16:creationId xmlns:a16="http://schemas.microsoft.com/office/drawing/2014/main" id="{57407C52-1FC4-C427-9C75-C1E52FABCDAA}"/>
              </a:ext>
            </a:extLst>
          </p:cNvPr>
          <p:cNvPicPr>
            <a:picLocks noChangeAspect="1"/>
          </p:cNvPicPr>
          <p:nvPr/>
        </p:nvPicPr>
        <p:blipFill>
          <a:blip r:embed="rId3"/>
          <a:stretch>
            <a:fillRect/>
          </a:stretch>
        </p:blipFill>
        <p:spPr>
          <a:xfrm>
            <a:off x="-37872" y="4090719"/>
            <a:ext cx="3475021" cy="2767824"/>
          </a:xfrm>
          <a:prstGeom prst="rect">
            <a:avLst/>
          </a:prstGeom>
        </p:spPr>
      </p:pic>
    </p:spTree>
    <p:extLst>
      <p:ext uri="{BB962C8B-B14F-4D97-AF65-F5344CB8AC3E}">
        <p14:creationId xmlns:p14="http://schemas.microsoft.com/office/powerpoint/2010/main" val="3071606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404C95-FE0D-6D34-0C4A-EAC7BD85F3E0}"/>
              </a:ext>
            </a:extLst>
          </p:cNvPr>
          <p:cNvSpPr>
            <a:spLocks noGrp="1"/>
          </p:cNvSpPr>
          <p:nvPr>
            <p:ph idx="1"/>
          </p:nvPr>
        </p:nvSpPr>
        <p:spPr>
          <a:xfrm>
            <a:off x="4318720" y="368309"/>
            <a:ext cx="7120424" cy="5665600"/>
          </a:xfrm>
        </p:spPr>
        <p:txBody>
          <a:bodyPr/>
          <a:lstStyle/>
          <a:p>
            <a:endParaRPr lang="en-US" sz="2400" dirty="0"/>
          </a:p>
          <a:p>
            <a:pPr marL="342900" indent="-342900">
              <a:buFont typeface="Arial" panose="020B0604020202020204" pitchFamily="34" charset="0"/>
              <a:buChar char="•"/>
            </a:pPr>
            <a:r>
              <a:rPr lang="en-US" sz="2400" dirty="0"/>
              <a:t>Education helps you develop critical skills like decision-making, mental agility, problem-solving, and logical thinking.</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Education plays an important role in the development of an individual, society and nation. Education is an asset for any country. Education helps in building responsible citizens of the country. Education enables us to fight injustice in society. Every individual has the right to get a good education and thus a proper education system is compulsory for any country. Education play important role in one's life. It affects our life from birth to death. So, there is a great need to be strong in our education system. </a:t>
            </a:r>
          </a:p>
        </p:txBody>
      </p:sp>
      <p:sp>
        <p:nvSpPr>
          <p:cNvPr id="5" name="Slide Number Placeholder 4">
            <a:extLst>
              <a:ext uri="{FF2B5EF4-FFF2-40B4-BE49-F238E27FC236}">
                <a16:creationId xmlns:a16="http://schemas.microsoft.com/office/drawing/2014/main" id="{08013F39-9E2C-F246-08D2-146A3B12EE44}"/>
              </a:ext>
            </a:extLst>
          </p:cNvPr>
          <p:cNvSpPr>
            <a:spLocks noGrp="1"/>
          </p:cNvSpPr>
          <p:nvPr>
            <p:ph type="sldNum" sz="quarter" idx="12"/>
          </p:nvPr>
        </p:nvSpPr>
        <p:spPr/>
        <p:txBody>
          <a:bodyPr/>
          <a:lstStyle/>
          <a:p>
            <a:fld id="{48F63A3B-78C7-47BE-AE5E-E10140E04643}" type="slidenum">
              <a:rPr lang="en-US" smtClean="0"/>
              <a:t>5</a:t>
            </a:fld>
            <a:endParaRPr lang="en-US" dirty="0"/>
          </a:p>
        </p:txBody>
      </p:sp>
      <p:sp>
        <p:nvSpPr>
          <p:cNvPr id="9" name="TextBox 8">
            <a:extLst>
              <a:ext uri="{FF2B5EF4-FFF2-40B4-BE49-F238E27FC236}">
                <a16:creationId xmlns:a16="http://schemas.microsoft.com/office/drawing/2014/main" id="{AF7B8CDC-DC34-8F4B-F0A7-B4486DD65C52}"/>
              </a:ext>
            </a:extLst>
          </p:cNvPr>
          <p:cNvSpPr txBox="1"/>
          <p:nvPr/>
        </p:nvSpPr>
        <p:spPr>
          <a:xfrm>
            <a:off x="0" y="2890391"/>
            <a:ext cx="3897297" cy="1077218"/>
          </a:xfrm>
          <a:prstGeom prst="rect">
            <a:avLst/>
          </a:prstGeom>
          <a:solidFill>
            <a:schemeClr val="accent4">
              <a:lumMod val="20000"/>
              <a:lumOff val="80000"/>
            </a:schemeClr>
          </a:solidFill>
        </p:spPr>
        <p:txBody>
          <a:bodyPr wrap="square" rtlCol="0">
            <a:spAutoFit/>
          </a:bodyPr>
          <a:lstStyle/>
          <a:p>
            <a:pPr algn="ctr"/>
            <a:r>
              <a:rPr lang="en-US" sz="3200" dirty="0"/>
              <a:t>Importance of </a:t>
            </a:r>
          </a:p>
          <a:p>
            <a:pPr algn="ctr"/>
            <a:r>
              <a:rPr lang="en-US" sz="3200" dirty="0"/>
              <a:t>Education</a:t>
            </a:r>
          </a:p>
        </p:txBody>
      </p:sp>
      <p:pic>
        <p:nvPicPr>
          <p:cNvPr id="4" name="Picture 3">
            <a:extLst>
              <a:ext uri="{FF2B5EF4-FFF2-40B4-BE49-F238E27FC236}">
                <a16:creationId xmlns:a16="http://schemas.microsoft.com/office/drawing/2014/main" id="{F21E29C3-8CD9-45A5-6867-F5B26F053FCA}"/>
              </a:ext>
            </a:extLst>
          </p:cNvPr>
          <p:cNvPicPr>
            <a:picLocks noChangeAspect="1"/>
          </p:cNvPicPr>
          <p:nvPr/>
        </p:nvPicPr>
        <p:blipFill>
          <a:blip r:embed="rId2"/>
          <a:stretch>
            <a:fillRect/>
          </a:stretch>
        </p:blipFill>
        <p:spPr>
          <a:xfrm>
            <a:off x="0" y="3183"/>
            <a:ext cx="3426781" cy="2887208"/>
          </a:xfrm>
          <a:prstGeom prst="rect">
            <a:avLst/>
          </a:prstGeom>
        </p:spPr>
      </p:pic>
      <p:pic>
        <p:nvPicPr>
          <p:cNvPr id="6" name="Picture 5">
            <a:extLst>
              <a:ext uri="{FF2B5EF4-FFF2-40B4-BE49-F238E27FC236}">
                <a16:creationId xmlns:a16="http://schemas.microsoft.com/office/drawing/2014/main" id="{14C6C9B1-FF63-434A-BDC9-65986848CAB9}"/>
              </a:ext>
            </a:extLst>
          </p:cNvPr>
          <p:cNvPicPr>
            <a:picLocks noChangeAspect="1"/>
          </p:cNvPicPr>
          <p:nvPr/>
        </p:nvPicPr>
        <p:blipFill>
          <a:blip r:embed="rId3"/>
          <a:stretch>
            <a:fillRect/>
          </a:stretch>
        </p:blipFill>
        <p:spPr>
          <a:xfrm>
            <a:off x="0" y="3967609"/>
            <a:ext cx="3426249" cy="2883658"/>
          </a:xfrm>
          <a:prstGeom prst="rect">
            <a:avLst/>
          </a:prstGeom>
        </p:spPr>
      </p:pic>
      <p:pic>
        <p:nvPicPr>
          <p:cNvPr id="8" name="Picture 7">
            <a:extLst>
              <a:ext uri="{FF2B5EF4-FFF2-40B4-BE49-F238E27FC236}">
                <a16:creationId xmlns:a16="http://schemas.microsoft.com/office/drawing/2014/main" id="{758C9590-8FFC-5036-F490-946DB32D7271}"/>
              </a:ext>
            </a:extLst>
          </p:cNvPr>
          <p:cNvPicPr>
            <a:picLocks noChangeAspect="1"/>
          </p:cNvPicPr>
          <p:nvPr/>
        </p:nvPicPr>
        <p:blipFill>
          <a:blip r:embed="rId4"/>
          <a:stretch>
            <a:fillRect/>
          </a:stretch>
        </p:blipFill>
        <p:spPr>
          <a:xfrm>
            <a:off x="0" y="6733"/>
            <a:ext cx="3897297" cy="2883658"/>
          </a:xfrm>
          <a:prstGeom prst="rect">
            <a:avLst/>
          </a:prstGeom>
        </p:spPr>
      </p:pic>
      <p:pic>
        <p:nvPicPr>
          <p:cNvPr id="11" name="Picture 10">
            <a:extLst>
              <a:ext uri="{FF2B5EF4-FFF2-40B4-BE49-F238E27FC236}">
                <a16:creationId xmlns:a16="http://schemas.microsoft.com/office/drawing/2014/main" id="{0458C3A6-1820-7726-1CFF-C0DE93CE9BA7}"/>
              </a:ext>
            </a:extLst>
          </p:cNvPr>
          <p:cNvPicPr>
            <a:picLocks noChangeAspect="1"/>
          </p:cNvPicPr>
          <p:nvPr/>
        </p:nvPicPr>
        <p:blipFill>
          <a:blip r:embed="rId5"/>
          <a:stretch>
            <a:fillRect/>
          </a:stretch>
        </p:blipFill>
        <p:spPr>
          <a:xfrm>
            <a:off x="4173" y="3967609"/>
            <a:ext cx="3892592" cy="2883658"/>
          </a:xfrm>
          <a:prstGeom prst="rect">
            <a:avLst/>
          </a:prstGeom>
        </p:spPr>
      </p:pic>
    </p:spTree>
    <p:extLst>
      <p:ext uri="{BB962C8B-B14F-4D97-AF65-F5344CB8AC3E}">
        <p14:creationId xmlns:p14="http://schemas.microsoft.com/office/powerpoint/2010/main" val="2161922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8013F39-9E2C-F246-08D2-146A3B12EE44}"/>
              </a:ext>
            </a:extLst>
          </p:cNvPr>
          <p:cNvSpPr>
            <a:spLocks noGrp="1"/>
          </p:cNvSpPr>
          <p:nvPr>
            <p:ph type="sldNum" sz="quarter" idx="12"/>
          </p:nvPr>
        </p:nvSpPr>
        <p:spPr/>
        <p:txBody>
          <a:bodyPr/>
          <a:lstStyle/>
          <a:p>
            <a:fld id="{48F63A3B-78C7-47BE-AE5E-E10140E04643}" type="slidenum">
              <a:rPr lang="en-US" smtClean="0"/>
              <a:t>6</a:t>
            </a:fld>
            <a:endParaRPr lang="en-US" dirty="0"/>
          </a:p>
        </p:txBody>
      </p:sp>
      <p:sp>
        <p:nvSpPr>
          <p:cNvPr id="6" name="TextBox 5">
            <a:extLst>
              <a:ext uri="{FF2B5EF4-FFF2-40B4-BE49-F238E27FC236}">
                <a16:creationId xmlns:a16="http://schemas.microsoft.com/office/drawing/2014/main" id="{1FBF0ED2-9CC6-745D-EA16-E563E41851C5}"/>
              </a:ext>
            </a:extLst>
          </p:cNvPr>
          <p:cNvSpPr txBox="1"/>
          <p:nvPr/>
        </p:nvSpPr>
        <p:spPr>
          <a:xfrm>
            <a:off x="0" y="2890391"/>
            <a:ext cx="3817399" cy="1077218"/>
          </a:xfrm>
          <a:prstGeom prst="rect">
            <a:avLst/>
          </a:prstGeom>
          <a:solidFill>
            <a:schemeClr val="accent4">
              <a:lumMod val="20000"/>
              <a:lumOff val="80000"/>
            </a:schemeClr>
          </a:solidFill>
        </p:spPr>
        <p:txBody>
          <a:bodyPr wrap="square" rtlCol="0">
            <a:spAutoFit/>
          </a:bodyPr>
          <a:lstStyle/>
          <a:p>
            <a:pPr algn="ctr"/>
            <a:r>
              <a:rPr lang="en-US" sz="3200" dirty="0"/>
              <a:t>Importance of </a:t>
            </a:r>
          </a:p>
          <a:p>
            <a:pPr algn="ctr"/>
            <a:r>
              <a:rPr lang="en-US" sz="3200" dirty="0"/>
              <a:t>Education</a:t>
            </a:r>
          </a:p>
        </p:txBody>
      </p:sp>
      <p:sp>
        <p:nvSpPr>
          <p:cNvPr id="7" name="TextBox 6">
            <a:extLst>
              <a:ext uri="{FF2B5EF4-FFF2-40B4-BE49-F238E27FC236}">
                <a16:creationId xmlns:a16="http://schemas.microsoft.com/office/drawing/2014/main" id="{98CE38FF-2E23-82B5-28E8-1E36E5304624}"/>
              </a:ext>
            </a:extLst>
          </p:cNvPr>
          <p:cNvSpPr txBox="1"/>
          <p:nvPr/>
        </p:nvSpPr>
        <p:spPr>
          <a:xfrm>
            <a:off x="4660776" y="146481"/>
            <a:ext cx="7838983" cy="7109639"/>
          </a:xfrm>
          <a:prstGeom prst="rect">
            <a:avLst/>
          </a:prstGeom>
          <a:noFill/>
        </p:spPr>
        <p:txBody>
          <a:bodyPr wrap="square" rtlCol="0">
            <a:spAutoFit/>
          </a:bodyPr>
          <a:lstStyle/>
          <a:p>
            <a:pPr marL="342900" indent="-342900">
              <a:buFont typeface="Arial" panose="020B0604020202020204" pitchFamily="34" charset="0"/>
              <a:buChar char="•"/>
            </a:pPr>
            <a:r>
              <a:rPr kumimoji="0" lang="en-US" sz="2400" b="0" i="0" u="none" strike="noStrike" kern="1200" cap="none" spc="0" normalizeH="0" baseline="0" noProof="0" dirty="0">
                <a:ln>
                  <a:noFill/>
                </a:ln>
                <a:solidFill>
                  <a:srgbClr val="1F2C8F"/>
                </a:solidFill>
                <a:effectLst/>
                <a:uLnTx/>
                <a:uFillTx/>
                <a:latin typeface="Sabon Next LT"/>
                <a:ea typeface="+mn-ea"/>
                <a:cs typeface="+mn-cs"/>
              </a:rPr>
              <a:t>Realizing your true potential</a:t>
            </a:r>
          </a:p>
          <a:p>
            <a:endParaRPr kumimoji="0" lang="en-US" sz="2400" b="0" i="0" u="none" strike="noStrike" kern="1200" cap="none" spc="0" normalizeH="0" baseline="0" noProof="0" dirty="0">
              <a:ln>
                <a:noFill/>
              </a:ln>
              <a:solidFill>
                <a:srgbClr val="1F2C8F"/>
              </a:solidFill>
              <a:effectLst/>
              <a:uLnTx/>
              <a:uFillTx/>
              <a:latin typeface="Sabon Next LT"/>
              <a:ea typeface="+mn-ea"/>
              <a:cs typeface="+mn-cs"/>
            </a:endParaRPr>
          </a:p>
          <a:p>
            <a:pPr marL="342900" indent="-342900">
              <a:buFont typeface="Arial" panose="020B0604020202020204" pitchFamily="34" charset="0"/>
              <a:buChar char="•"/>
            </a:pPr>
            <a:r>
              <a:rPr kumimoji="0" lang="en-US" sz="2400" b="0" i="0" u="none" strike="noStrike" kern="1200" cap="none" spc="0" normalizeH="0" baseline="0" noProof="0" dirty="0">
                <a:ln>
                  <a:noFill/>
                </a:ln>
                <a:solidFill>
                  <a:srgbClr val="1F2C8F"/>
                </a:solidFill>
                <a:effectLst/>
                <a:uLnTx/>
                <a:uFillTx/>
                <a:latin typeface="Sabon Next LT"/>
                <a:ea typeface="+mn-ea"/>
                <a:cs typeface="+mn-cs"/>
              </a:rPr>
              <a:t>Sharpening critical skills</a:t>
            </a:r>
          </a:p>
          <a:p>
            <a:endParaRPr kumimoji="0" lang="en-US" sz="2400" b="0" i="0" u="none" strike="noStrike" kern="1200" cap="none" spc="0" normalizeH="0" baseline="0" noProof="0" dirty="0">
              <a:ln>
                <a:noFill/>
              </a:ln>
              <a:solidFill>
                <a:srgbClr val="1F2C8F"/>
              </a:solidFill>
              <a:effectLst/>
              <a:uLnTx/>
              <a:uFillTx/>
              <a:latin typeface="Sabon Next LT"/>
              <a:ea typeface="+mn-ea"/>
              <a:cs typeface="+mn-cs"/>
            </a:endParaRPr>
          </a:p>
          <a:p>
            <a:pPr marL="342900" indent="-342900">
              <a:buFont typeface="Arial" panose="020B0604020202020204" pitchFamily="34" charset="0"/>
              <a:buChar char="•"/>
            </a:pPr>
            <a:r>
              <a:rPr kumimoji="0" lang="en-US" sz="2400" b="0" i="0" u="none" strike="noStrike" kern="1200" cap="none" spc="0" normalizeH="0" baseline="0" noProof="0" dirty="0">
                <a:ln>
                  <a:noFill/>
                </a:ln>
                <a:solidFill>
                  <a:srgbClr val="1F2C8F"/>
                </a:solidFill>
                <a:effectLst/>
                <a:uLnTx/>
                <a:uFillTx/>
                <a:latin typeface="Sabon Next LT"/>
                <a:ea typeface="+mn-ea"/>
                <a:cs typeface="+mn-cs"/>
              </a:rPr>
              <a:t>More opportunities</a:t>
            </a:r>
          </a:p>
          <a:p>
            <a:endParaRPr kumimoji="0" lang="en-US" sz="2400" b="0" i="0" u="none" strike="noStrike" kern="1200" cap="none" spc="0" normalizeH="0" baseline="0" noProof="0" dirty="0">
              <a:ln>
                <a:noFill/>
              </a:ln>
              <a:solidFill>
                <a:srgbClr val="1F2C8F"/>
              </a:solidFill>
              <a:effectLst/>
              <a:uLnTx/>
              <a:uFillTx/>
              <a:latin typeface="Sabon Next LT"/>
              <a:ea typeface="+mn-ea"/>
              <a:cs typeface="+mn-cs"/>
            </a:endParaRPr>
          </a:p>
          <a:p>
            <a:pPr marL="342900" indent="-342900">
              <a:buFont typeface="Arial" panose="020B0604020202020204" pitchFamily="34" charset="0"/>
              <a:buChar char="•"/>
            </a:pPr>
            <a:r>
              <a:rPr kumimoji="0" lang="en-US" sz="2400" b="0" i="0" u="none" strike="noStrike" kern="1200" cap="none" spc="0" normalizeH="0" baseline="0" noProof="0" dirty="0">
                <a:ln>
                  <a:noFill/>
                </a:ln>
                <a:solidFill>
                  <a:srgbClr val="1F2C8F"/>
                </a:solidFill>
                <a:effectLst/>
                <a:uLnTx/>
                <a:uFillTx/>
                <a:latin typeface="Sabon Next LT"/>
                <a:ea typeface="+mn-ea"/>
                <a:cs typeface="+mn-cs"/>
              </a:rPr>
              <a:t>Financial stability</a:t>
            </a:r>
          </a:p>
          <a:p>
            <a:endParaRPr kumimoji="0" lang="en-US" sz="2400" b="0" i="0" u="none" strike="noStrike" kern="1200" cap="none" spc="0" normalizeH="0" baseline="0" noProof="0" dirty="0">
              <a:ln>
                <a:noFill/>
              </a:ln>
              <a:solidFill>
                <a:srgbClr val="1F2C8F"/>
              </a:solidFill>
              <a:effectLst/>
              <a:uLnTx/>
              <a:uFillTx/>
              <a:latin typeface="Sabon Next LT"/>
              <a:ea typeface="+mn-ea"/>
              <a:cs typeface="+mn-cs"/>
            </a:endParaRPr>
          </a:p>
          <a:p>
            <a:pPr marL="342900" indent="-342900">
              <a:buFont typeface="Arial" panose="020B0604020202020204" pitchFamily="34" charset="0"/>
              <a:buChar char="•"/>
            </a:pPr>
            <a:r>
              <a:rPr kumimoji="0" lang="en-US" sz="2400" b="0" i="0" u="none" strike="noStrike" kern="1200" cap="none" spc="0" normalizeH="0" baseline="0" noProof="0" dirty="0">
                <a:ln>
                  <a:noFill/>
                </a:ln>
                <a:solidFill>
                  <a:srgbClr val="1F2C8F"/>
                </a:solidFill>
                <a:effectLst/>
                <a:uLnTx/>
                <a:uFillTx/>
                <a:latin typeface="Sabon Next LT"/>
                <a:ea typeface="+mn-ea"/>
                <a:cs typeface="+mn-cs"/>
              </a:rPr>
              <a:t>Supporting a developed society </a:t>
            </a:r>
          </a:p>
          <a:p>
            <a:endParaRPr kumimoji="0" lang="en-US" sz="2400" b="0" i="0" u="none" strike="noStrike" kern="1200" cap="none" spc="0" normalizeH="0" baseline="0" noProof="0" dirty="0">
              <a:ln>
                <a:noFill/>
              </a:ln>
              <a:solidFill>
                <a:srgbClr val="1F2C8F"/>
              </a:solidFill>
              <a:effectLst/>
              <a:uLnTx/>
              <a:uFillTx/>
              <a:latin typeface="Sabon Next LT"/>
              <a:ea typeface="+mn-ea"/>
              <a:cs typeface="+mn-cs"/>
            </a:endParaRPr>
          </a:p>
          <a:p>
            <a:pPr marL="342900" indent="-342900">
              <a:buFont typeface="Arial" panose="020B0604020202020204" pitchFamily="34" charset="0"/>
              <a:buChar char="•"/>
            </a:pPr>
            <a:r>
              <a:rPr kumimoji="0" lang="en-US" sz="2400" b="0" i="0" u="none" strike="noStrike" kern="1200" cap="none" spc="0" normalizeH="0" baseline="0" noProof="0" dirty="0">
                <a:ln>
                  <a:noFill/>
                </a:ln>
                <a:solidFill>
                  <a:srgbClr val="1F2C8F"/>
                </a:solidFill>
                <a:effectLst/>
                <a:uLnTx/>
                <a:uFillTx/>
                <a:latin typeface="Sabon Next LT"/>
                <a:ea typeface="+mn-ea"/>
                <a:cs typeface="+mn-cs"/>
              </a:rPr>
              <a:t>Giving back to the community</a:t>
            </a:r>
          </a:p>
          <a:p>
            <a:endParaRPr kumimoji="0" lang="en-US" sz="2400" b="0" i="0" u="none" strike="noStrike" kern="1200" cap="none" spc="0" normalizeH="0" baseline="0" noProof="0" dirty="0">
              <a:ln>
                <a:noFill/>
              </a:ln>
              <a:solidFill>
                <a:srgbClr val="1F2C8F"/>
              </a:solidFill>
              <a:effectLst/>
              <a:uLnTx/>
              <a:uFillTx/>
              <a:latin typeface="Sabon Next LT"/>
              <a:ea typeface="+mn-ea"/>
              <a:cs typeface="+mn-cs"/>
            </a:endParaRPr>
          </a:p>
          <a:p>
            <a:pPr marL="342900" indent="-342900">
              <a:buFont typeface="Arial" panose="020B0604020202020204" pitchFamily="34" charset="0"/>
              <a:buChar char="•"/>
            </a:pPr>
            <a:r>
              <a:rPr kumimoji="0" lang="en-US" sz="2400" b="0" i="0" u="none" strike="noStrike" kern="1200" cap="none" spc="0" normalizeH="0" baseline="0" noProof="0" dirty="0">
                <a:ln>
                  <a:noFill/>
                </a:ln>
                <a:solidFill>
                  <a:srgbClr val="1F2C8F"/>
                </a:solidFill>
                <a:effectLst/>
                <a:uLnTx/>
                <a:uFillTx/>
                <a:latin typeface="Sabon Next LT"/>
                <a:ea typeface="+mn-ea"/>
                <a:cs typeface="+mn-cs"/>
              </a:rPr>
              <a:t>Blurring geographical boundaries</a:t>
            </a:r>
          </a:p>
          <a:p>
            <a:endParaRPr kumimoji="0" lang="en-US" sz="2400" b="0" i="0" u="none" strike="noStrike" kern="1200" cap="none" spc="0" normalizeH="0" baseline="0" noProof="0" dirty="0">
              <a:ln>
                <a:noFill/>
              </a:ln>
              <a:solidFill>
                <a:srgbClr val="1F2C8F"/>
              </a:solidFill>
              <a:effectLst/>
              <a:uLnTx/>
              <a:uFillTx/>
              <a:latin typeface="Sabon Next LT"/>
              <a:ea typeface="+mn-ea"/>
              <a:cs typeface="+mn-cs"/>
            </a:endParaRPr>
          </a:p>
          <a:p>
            <a:pPr marL="342900" indent="-342900">
              <a:buFont typeface="Arial" panose="020B0604020202020204" pitchFamily="34" charset="0"/>
              <a:buChar char="•"/>
            </a:pPr>
            <a:r>
              <a:rPr kumimoji="0" lang="en-US" sz="2400" b="0" i="0" u="none" strike="noStrike" kern="1200" cap="none" spc="0" normalizeH="0" baseline="0" noProof="0" dirty="0">
                <a:ln>
                  <a:noFill/>
                </a:ln>
                <a:solidFill>
                  <a:srgbClr val="1F2C8F"/>
                </a:solidFill>
                <a:effectLst/>
                <a:uLnTx/>
                <a:uFillTx/>
                <a:latin typeface="Sabon Next LT"/>
                <a:ea typeface="+mn-ea"/>
                <a:cs typeface="+mn-cs"/>
              </a:rPr>
              <a:t>Equal opportunities </a:t>
            </a:r>
          </a:p>
          <a:p>
            <a:endParaRPr kumimoji="0" lang="en-US" sz="2400" b="0" i="0" u="none" strike="noStrike" kern="1200" cap="none" spc="0" normalizeH="0" baseline="0" noProof="0" dirty="0">
              <a:ln>
                <a:noFill/>
              </a:ln>
              <a:solidFill>
                <a:srgbClr val="1F2C8F"/>
              </a:solidFill>
              <a:effectLst/>
              <a:uLnTx/>
              <a:uFillTx/>
              <a:latin typeface="Sabon Next LT"/>
              <a:ea typeface="+mn-ea"/>
              <a:cs typeface="+mn-cs"/>
            </a:endParaRPr>
          </a:p>
          <a:p>
            <a:pPr marL="342900" indent="-342900">
              <a:buFont typeface="Arial" panose="020B0604020202020204" pitchFamily="34" charset="0"/>
              <a:buChar char="•"/>
            </a:pPr>
            <a:r>
              <a:rPr kumimoji="0" lang="en-US" sz="2400" b="0" i="0" u="none" strike="noStrike" kern="1200" cap="none" spc="0" normalizeH="0" baseline="0" noProof="0" dirty="0">
                <a:ln>
                  <a:noFill/>
                </a:ln>
                <a:solidFill>
                  <a:srgbClr val="1F2C8F"/>
                </a:solidFill>
                <a:effectLst/>
                <a:uLnTx/>
                <a:uFillTx/>
                <a:latin typeface="Sabon Next LT"/>
                <a:ea typeface="+mn-ea"/>
                <a:cs typeface="+mn-cs"/>
              </a:rPr>
              <a:t>As a tool for empowerment</a:t>
            </a:r>
          </a:p>
          <a:p>
            <a:endParaRPr kumimoji="0" lang="en-US" sz="2400" b="0" i="0" u="none" strike="noStrike" kern="1200" cap="none" spc="0" normalizeH="0" baseline="0" noProof="0" dirty="0">
              <a:ln>
                <a:noFill/>
              </a:ln>
              <a:solidFill>
                <a:srgbClr val="1F2C8F"/>
              </a:solidFill>
              <a:effectLst/>
              <a:uLnTx/>
              <a:uFillTx/>
              <a:latin typeface="Sabon Next LT"/>
              <a:ea typeface="+mn-ea"/>
              <a:cs typeface="+mn-cs"/>
            </a:endParaRPr>
          </a:p>
          <a:p>
            <a:endParaRPr kumimoji="0" lang="en-US" sz="2400" b="0" i="0" u="none" strike="noStrike" kern="1200" cap="none" spc="0" normalizeH="0" baseline="0" noProof="0" dirty="0">
              <a:ln>
                <a:noFill/>
              </a:ln>
              <a:solidFill>
                <a:srgbClr val="1F2C8F"/>
              </a:solidFill>
              <a:effectLst/>
              <a:uLnTx/>
              <a:uFillTx/>
              <a:latin typeface="Sabon Next LT"/>
              <a:ea typeface="+mn-ea"/>
              <a:cs typeface="+mn-cs"/>
            </a:endParaRPr>
          </a:p>
        </p:txBody>
      </p:sp>
      <p:pic>
        <p:nvPicPr>
          <p:cNvPr id="9" name="Picture 8">
            <a:extLst>
              <a:ext uri="{FF2B5EF4-FFF2-40B4-BE49-F238E27FC236}">
                <a16:creationId xmlns:a16="http://schemas.microsoft.com/office/drawing/2014/main" id="{0194330C-32AB-7BFB-72CA-84FE30A17E53}"/>
              </a:ext>
            </a:extLst>
          </p:cNvPr>
          <p:cNvPicPr>
            <a:picLocks noChangeAspect="1"/>
          </p:cNvPicPr>
          <p:nvPr/>
        </p:nvPicPr>
        <p:blipFill>
          <a:blip r:embed="rId2"/>
          <a:stretch>
            <a:fillRect/>
          </a:stretch>
        </p:blipFill>
        <p:spPr>
          <a:xfrm>
            <a:off x="-1" y="0"/>
            <a:ext cx="3426781" cy="2890391"/>
          </a:xfrm>
          <a:prstGeom prst="rect">
            <a:avLst/>
          </a:prstGeom>
        </p:spPr>
      </p:pic>
      <p:pic>
        <p:nvPicPr>
          <p:cNvPr id="10" name="Picture 9">
            <a:extLst>
              <a:ext uri="{FF2B5EF4-FFF2-40B4-BE49-F238E27FC236}">
                <a16:creationId xmlns:a16="http://schemas.microsoft.com/office/drawing/2014/main" id="{B6403E2A-BB4D-2367-14B2-65702FEC5E4A}"/>
              </a:ext>
            </a:extLst>
          </p:cNvPr>
          <p:cNvPicPr>
            <a:picLocks noChangeAspect="1"/>
          </p:cNvPicPr>
          <p:nvPr/>
        </p:nvPicPr>
        <p:blipFill>
          <a:blip r:embed="rId3"/>
          <a:stretch>
            <a:fillRect/>
          </a:stretch>
        </p:blipFill>
        <p:spPr>
          <a:xfrm>
            <a:off x="532" y="3967609"/>
            <a:ext cx="3426249" cy="2889754"/>
          </a:xfrm>
          <a:prstGeom prst="rect">
            <a:avLst/>
          </a:prstGeom>
        </p:spPr>
      </p:pic>
      <p:pic>
        <p:nvPicPr>
          <p:cNvPr id="12" name="Picture 11">
            <a:extLst>
              <a:ext uri="{FF2B5EF4-FFF2-40B4-BE49-F238E27FC236}">
                <a16:creationId xmlns:a16="http://schemas.microsoft.com/office/drawing/2014/main" id="{A19C6144-94CC-022E-CB5B-DF83423C88DF}"/>
              </a:ext>
            </a:extLst>
          </p:cNvPr>
          <p:cNvPicPr>
            <a:picLocks noChangeAspect="1"/>
          </p:cNvPicPr>
          <p:nvPr/>
        </p:nvPicPr>
        <p:blipFill>
          <a:blip r:embed="rId4"/>
          <a:stretch>
            <a:fillRect/>
          </a:stretch>
        </p:blipFill>
        <p:spPr>
          <a:xfrm>
            <a:off x="-1" y="3967608"/>
            <a:ext cx="3817398" cy="2890391"/>
          </a:xfrm>
          <a:prstGeom prst="rect">
            <a:avLst/>
          </a:prstGeom>
        </p:spPr>
      </p:pic>
      <p:pic>
        <p:nvPicPr>
          <p:cNvPr id="14" name="Picture 13">
            <a:extLst>
              <a:ext uri="{FF2B5EF4-FFF2-40B4-BE49-F238E27FC236}">
                <a16:creationId xmlns:a16="http://schemas.microsoft.com/office/drawing/2014/main" id="{07E0E5B6-8204-26C0-43EB-2FE1FAA526AB}"/>
              </a:ext>
            </a:extLst>
          </p:cNvPr>
          <p:cNvPicPr>
            <a:picLocks noChangeAspect="1"/>
          </p:cNvPicPr>
          <p:nvPr/>
        </p:nvPicPr>
        <p:blipFill>
          <a:blip r:embed="rId5"/>
          <a:stretch>
            <a:fillRect/>
          </a:stretch>
        </p:blipFill>
        <p:spPr>
          <a:xfrm>
            <a:off x="1" y="0"/>
            <a:ext cx="3817398" cy="2890391"/>
          </a:xfrm>
          <a:prstGeom prst="rect">
            <a:avLst/>
          </a:prstGeom>
        </p:spPr>
      </p:pic>
    </p:spTree>
    <p:extLst>
      <p:ext uri="{BB962C8B-B14F-4D97-AF65-F5344CB8AC3E}">
        <p14:creationId xmlns:p14="http://schemas.microsoft.com/office/powerpoint/2010/main" val="2121436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7</a:t>
            </a:fld>
            <a:endParaRPr lang="en-US" dirty="0"/>
          </a:p>
        </p:txBody>
      </p:sp>
      <p:pic>
        <p:nvPicPr>
          <p:cNvPr id="2" name="Picture 1">
            <a:extLst>
              <a:ext uri="{FF2B5EF4-FFF2-40B4-BE49-F238E27FC236}">
                <a16:creationId xmlns:a16="http://schemas.microsoft.com/office/drawing/2014/main" id="{D5A37EEF-87B6-98E4-6E09-EA0363DABFAF}"/>
              </a:ext>
            </a:extLst>
          </p:cNvPr>
          <p:cNvPicPr>
            <a:picLocks noChangeAspect="1"/>
          </p:cNvPicPr>
          <p:nvPr/>
        </p:nvPicPr>
        <p:blipFill>
          <a:blip r:embed="rId2"/>
          <a:stretch>
            <a:fillRect/>
          </a:stretch>
        </p:blipFill>
        <p:spPr>
          <a:xfrm>
            <a:off x="-96828" y="2922987"/>
            <a:ext cx="3749437" cy="1364927"/>
          </a:xfrm>
          <a:prstGeom prst="rect">
            <a:avLst/>
          </a:prstGeom>
        </p:spPr>
      </p:pic>
      <p:sp>
        <p:nvSpPr>
          <p:cNvPr id="4" name="TextBox 3">
            <a:extLst>
              <a:ext uri="{FF2B5EF4-FFF2-40B4-BE49-F238E27FC236}">
                <a16:creationId xmlns:a16="http://schemas.microsoft.com/office/drawing/2014/main" id="{9C152CCB-1096-A1BA-A66E-81CE6D91A903}"/>
              </a:ext>
            </a:extLst>
          </p:cNvPr>
          <p:cNvSpPr txBox="1"/>
          <p:nvPr/>
        </p:nvSpPr>
        <p:spPr>
          <a:xfrm>
            <a:off x="3977196" y="4940423"/>
            <a:ext cx="8071134" cy="2031325"/>
          </a:xfrm>
          <a:prstGeom prst="rect">
            <a:avLst/>
          </a:prstGeom>
          <a:noFill/>
        </p:spPr>
        <p:txBody>
          <a:bodyPr wrap="square" rtlCol="0">
            <a:spAutoFit/>
          </a:bodyPr>
          <a:lstStyle/>
          <a:p>
            <a:r>
              <a:rPr kumimoji="0" lang="en-US" sz="1800" b="0" i="0" u="none" strike="noStrike" kern="1200" cap="none" spc="0" normalizeH="0" baseline="0" noProof="0" dirty="0">
                <a:ln>
                  <a:noFill/>
                </a:ln>
                <a:solidFill>
                  <a:srgbClr val="1F2C8F"/>
                </a:solidFill>
                <a:effectLst/>
                <a:uLnTx/>
                <a:uFillTx/>
                <a:latin typeface="Sabon Next LT"/>
                <a:ea typeface="+mn-ea"/>
                <a:cs typeface="+mn-cs"/>
              </a:rPr>
              <a:t>Education system judge students based on their academic performance and not on their overall performance. This affects those students who are not good at specific subjects. Bookish knowledge is the prime motto of the Indian education system. The focus is given on the theoretical knowledge only not on practical knowledge. As a result, most Indian student gets unemployed despite having high qualification.</a:t>
            </a:r>
            <a:endParaRPr lang="en-US" dirty="0"/>
          </a:p>
          <a:p>
            <a:endParaRPr lang="en-US" dirty="0"/>
          </a:p>
        </p:txBody>
      </p:sp>
      <p:pic>
        <p:nvPicPr>
          <p:cNvPr id="8" name="Picture 7">
            <a:extLst>
              <a:ext uri="{FF2B5EF4-FFF2-40B4-BE49-F238E27FC236}">
                <a16:creationId xmlns:a16="http://schemas.microsoft.com/office/drawing/2014/main" id="{9745C905-8CC1-B913-97E2-80231F50B26F}"/>
              </a:ext>
            </a:extLst>
          </p:cNvPr>
          <p:cNvPicPr>
            <a:picLocks noChangeAspect="1"/>
          </p:cNvPicPr>
          <p:nvPr/>
        </p:nvPicPr>
        <p:blipFill>
          <a:blip r:embed="rId3"/>
          <a:stretch>
            <a:fillRect/>
          </a:stretch>
        </p:blipFill>
        <p:spPr>
          <a:xfrm>
            <a:off x="4669654" y="457200"/>
            <a:ext cx="5927324" cy="4445493"/>
          </a:xfrm>
          <a:prstGeom prst="rect">
            <a:avLst/>
          </a:prstGeom>
        </p:spPr>
      </p:pic>
      <p:pic>
        <p:nvPicPr>
          <p:cNvPr id="10" name="Picture 9">
            <a:extLst>
              <a:ext uri="{FF2B5EF4-FFF2-40B4-BE49-F238E27FC236}">
                <a16:creationId xmlns:a16="http://schemas.microsoft.com/office/drawing/2014/main" id="{86F688A0-EFA9-7DC7-00E2-98861E31A7EA}"/>
              </a:ext>
            </a:extLst>
          </p:cNvPr>
          <p:cNvPicPr>
            <a:picLocks noChangeAspect="1"/>
          </p:cNvPicPr>
          <p:nvPr/>
        </p:nvPicPr>
        <p:blipFill>
          <a:blip r:embed="rId4"/>
          <a:stretch>
            <a:fillRect/>
          </a:stretch>
        </p:blipFill>
        <p:spPr>
          <a:xfrm>
            <a:off x="0" y="0"/>
            <a:ext cx="3435658" cy="2972635"/>
          </a:xfrm>
          <a:prstGeom prst="rect">
            <a:avLst/>
          </a:prstGeom>
        </p:spPr>
      </p:pic>
      <p:pic>
        <p:nvPicPr>
          <p:cNvPr id="12" name="Picture 11">
            <a:extLst>
              <a:ext uri="{FF2B5EF4-FFF2-40B4-BE49-F238E27FC236}">
                <a16:creationId xmlns:a16="http://schemas.microsoft.com/office/drawing/2014/main" id="{CF9350F6-45E8-AA6D-525E-757964360758}"/>
              </a:ext>
            </a:extLst>
          </p:cNvPr>
          <p:cNvPicPr>
            <a:picLocks noChangeAspect="1"/>
          </p:cNvPicPr>
          <p:nvPr/>
        </p:nvPicPr>
        <p:blipFill>
          <a:blip r:embed="rId5"/>
          <a:stretch>
            <a:fillRect/>
          </a:stretch>
        </p:blipFill>
        <p:spPr>
          <a:xfrm>
            <a:off x="0" y="4092605"/>
            <a:ext cx="3435658" cy="2765395"/>
          </a:xfrm>
          <a:prstGeom prst="rect">
            <a:avLst/>
          </a:prstGeom>
        </p:spPr>
      </p:pic>
    </p:spTree>
    <p:extLst>
      <p:ext uri="{BB962C8B-B14F-4D97-AF65-F5344CB8AC3E}">
        <p14:creationId xmlns:p14="http://schemas.microsoft.com/office/powerpoint/2010/main" val="525587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8</a:t>
            </a:fld>
            <a:endParaRPr lang="en-US" dirty="0"/>
          </a:p>
        </p:txBody>
      </p:sp>
      <p:sp>
        <p:nvSpPr>
          <p:cNvPr id="17" name="TextBox 16">
            <a:extLst>
              <a:ext uri="{FF2B5EF4-FFF2-40B4-BE49-F238E27FC236}">
                <a16:creationId xmlns:a16="http://schemas.microsoft.com/office/drawing/2014/main" id="{29EBFF1A-E825-E49C-1994-8C8E398046B8}"/>
              </a:ext>
            </a:extLst>
          </p:cNvPr>
          <p:cNvSpPr txBox="1"/>
          <p:nvPr/>
        </p:nvSpPr>
        <p:spPr>
          <a:xfrm>
            <a:off x="0" y="2890391"/>
            <a:ext cx="3480047" cy="1077218"/>
          </a:xfrm>
          <a:prstGeom prst="rect">
            <a:avLst/>
          </a:prstGeom>
          <a:solidFill>
            <a:schemeClr val="accent4">
              <a:lumMod val="20000"/>
              <a:lumOff val="80000"/>
            </a:schemeClr>
          </a:solidFill>
        </p:spPr>
        <p:txBody>
          <a:bodyPr wrap="square" rtlCol="0">
            <a:spAutoFit/>
          </a:bodyPr>
          <a:lstStyle/>
          <a:p>
            <a:pPr algn="ctr"/>
            <a:r>
              <a:rPr lang="en-US" sz="3200" dirty="0"/>
              <a:t>Drawbacks In </a:t>
            </a:r>
          </a:p>
          <a:p>
            <a:pPr algn="ctr"/>
            <a:r>
              <a:rPr lang="en-US" sz="3200" dirty="0"/>
              <a:t>Education System</a:t>
            </a:r>
          </a:p>
        </p:txBody>
      </p:sp>
      <p:sp>
        <p:nvSpPr>
          <p:cNvPr id="19" name="TextBox 18">
            <a:extLst>
              <a:ext uri="{FF2B5EF4-FFF2-40B4-BE49-F238E27FC236}">
                <a16:creationId xmlns:a16="http://schemas.microsoft.com/office/drawing/2014/main" id="{2DF7EA0B-43F9-6F31-806D-C81CAC49A98B}"/>
              </a:ext>
            </a:extLst>
          </p:cNvPr>
          <p:cNvSpPr txBox="1"/>
          <p:nvPr/>
        </p:nvSpPr>
        <p:spPr>
          <a:xfrm>
            <a:off x="4352276" y="797510"/>
            <a:ext cx="6112276" cy="5262979"/>
          </a:xfrm>
          <a:prstGeom prst="rect">
            <a:avLst/>
          </a:prstGeom>
          <a:noFill/>
        </p:spPr>
        <p:txBody>
          <a:bodyPr wrap="square">
            <a:spAutoFit/>
          </a:bodyPr>
          <a:lstStyle/>
          <a:p>
            <a:pPr marL="342900" indent="-342900">
              <a:buFont typeface="Arial" panose="020B0604020202020204" pitchFamily="34" charset="0"/>
              <a:buChar char="•"/>
            </a:pPr>
            <a:r>
              <a:rPr kumimoji="0" lang="en-US" sz="2400" b="0" i="0" u="none" strike="noStrike" kern="1200" cap="none" spc="0" normalizeH="0" baseline="0" noProof="0" dirty="0">
                <a:ln>
                  <a:noFill/>
                </a:ln>
                <a:solidFill>
                  <a:srgbClr val="1F2C8F"/>
                </a:solidFill>
                <a:effectLst/>
                <a:uLnTx/>
                <a:uFillTx/>
                <a:latin typeface="Sabon Next LT"/>
                <a:ea typeface="+mn-ea"/>
                <a:cs typeface="+mn-cs"/>
              </a:rPr>
              <a:t>Lack of practical knowledge</a:t>
            </a:r>
          </a:p>
          <a:p>
            <a:endParaRPr kumimoji="0" lang="en-US" sz="2400" b="0" i="0" u="none" strike="noStrike" kern="1200" cap="none" spc="0" normalizeH="0" baseline="0" noProof="0" dirty="0">
              <a:ln>
                <a:noFill/>
              </a:ln>
              <a:solidFill>
                <a:srgbClr val="1F2C8F"/>
              </a:solidFill>
              <a:effectLst/>
              <a:uLnTx/>
              <a:uFillTx/>
              <a:latin typeface="Sabon Next LT"/>
              <a:ea typeface="+mn-ea"/>
              <a:cs typeface="+mn-cs"/>
            </a:endParaRPr>
          </a:p>
          <a:p>
            <a:pPr marL="342900" indent="-342900">
              <a:buFont typeface="Arial" panose="020B0604020202020204" pitchFamily="34" charset="0"/>
              <a:buChar char="•"/>
            </a:pPr>
            <a:r>
              <a:rPr kumimoji="0" lang="en-US" sz="2400" b="0" i="0" u="none" strike="noStrike" kern="1200" cap="none" spc="0" normalizeH="0" baseline="0" noProof="0" dirty="0">
                <a:ln>
                  <a:noFill/>
                </a:ln>
                <a:solidFill>
                  <a:srgbClr val="1F2C8F"/>
                </a:solidFill>
                <a:effectLst/>
                <a:uLnTx/>
                <a:uFillTx/>
                <a:latin typeface="Sabon Next LT"/>
                <a:ea typeface="+mn-ea"/>
                <a:cs typeface="+mn-cs"/>
              </a:rPr>
              <a:t>No scope for other fields except studies</a:t>
            </a:r>
          </a:p>
          <a:p>
            <a:endParaRPr kumimoji="0" lang="en-US" sz="2400" b="0" i="0" u="none" strike="noStrike" kern="1200" cap="none" spc="0" normalizeH="0" baseline="0" noProof="0" dirty="0">
              <a:ln>
                <a:noFill/>
              </a:ln>
              <a:solidFill>
                <a:srgbClr val="1F2C8F"/>
              </a:solidFill>
              <a:effectLst/>
              <a:uLnTx/>
              <a:uFillTx/>
              <a:latin typeface="Sabon Next LT"/>
              <a:ea typeface="+mn-ea"/>
              <a:cs typeface="+mn-cs"/>
            </a:endParaRPr>
          </a:p>
          <a:p>
            <a:pPr marL="342900" indent="-342900">
              <a:buFont typeface="Arial" panose="020B0604020202020204" pitchFamily="34" charset="0"/>
              <a:buChar char="•"/>
            </a:pPr>
            <a:r>
              <a:rPr kumimoji="0" lang="en-US" sz="2400" b="0" i="0" u="none" strike="noStrike" kern="1200" cap="none" spc="0" normalizeH="0" baseline="0" noProof="0" dirty="0">
                <a:ln>
                  <a:noFill/>
                </a:ln>
                <a:solidFill>
                  <a:srgbClr val="1F2C8F"/>
                </a:solidFill>
                <a:effectLst/>
                <a:uLnTx/>
                <a:uFillTx/>
                <a:latin typeface="Sabon Next LT"/>
                <a:ea typeface="+mn-ea"/>
                <a:cs typeface="+mn-cs"/>
              </a:rPr>
              <a:t>Wrong learning method</a:t>
            </a:r>
          </a:p>
          <a:p>
            <a:endParaRPr kumimoji="0" lang="en-US" sz="2400" b="0" i="0" u="none" strike="noStrike" kern="1200" cap="none" spc="0" normalizeH="0" baseline="0" noProof="0" dirty="0">
              <a:ln>
                <a:noFill/>
              </a:ln>
              <a:solidFill>
                <a:srgbClr val="1F2C8F"/>
              </a:solidFill>
              <a:effectLst/>
              <a:uLnTx/>
              <a:uFillTx/>
              <a:latin typeface="Sabon Next LT"/>
              <a:ea typeface="+mn-ea"/>
              <a:cs typeface="+mn-cs"/>
            </a:endParaRPr>
          </a:p>
          <a:p>
            <a:pPr marL="342900" indent="-342900">
              <a:buFont typeface="Arial" panose="020B0604020202020204" pitchFamily="34" charset="0"/>
              <a:buChar char="•"/>
            </a:pPr>
            <a:r>
              <a:rPr kumimoji="0" lang="en-US" sz="2400" b="0" i="0" u="none" strike="noStrike" kern="1200" cap="none" spc="0" normalizeH="0" baseline="0" noProof="0" dirty="0">
                <a:ln>
                  <a:noFill/>
                </a:ln>
                <a:solidFill>
                  <a:srgbClr val="1F2C8F"/>
                </a:solidFill>
                <a:effectLst/>
                <a:uLnTx/>
                <a:uFillTx/>
                <a:latin typeface="Sabon Next LT"/>
                <a:ea typeface="+mn-ea"/>
                <a:cs typeface="+mn-cs"/>
              </a:rPr>
              <a:t>Lack of funds and quality teachers</a:t>
            </a:r>
          </a:p>
          <a:p>
            <a:endParaRPr kumimoji="0" lang="en-US" sz="2400" b="0" i="0" u="none" strike="noStrike" kern="1200" cap="none" spc="0" normalizeH="0" baseline="0" noProof="0" dirty="0">
              <a:ln>
                <a:noFill/>
              </a:ln>
              <a:solidFill>
                <a:srgbClr val="1F2C8F"/>
              </a:solidFill>
              <a:effectLst/>
              <a:uLnTx/>
              <a:uFillTx/>
              <a:latin typeface="Sabon Next LT"/>
              <a:ea typeface="+mn-ea"/>
              <a:cs typeface="+mn-cs"/>
            </a:endParaRPr>
          </a:p>
          <a:p>
            <a:pPr marL="342900" indent="-342900">
              <a:buFont typeface="Arial" panose="020B0604020202020204" pitchFamily="34" charset="0"/>
              <a:buChar char="•"/>
            </a:pPr>
            <a:r>
              <a:rPr kumimoji="0" lang="en-US" sz="2400" b="0" i="0" u="none" strike="noStrike" kern="1200" cap="none" spc="0" normalizeH="0" baseline="0" noProof="0" dirty="0">
                <a:ln>
                  <a:noFill/>
                </a:ln>
                <a:solidFill>
                  <a:srgbClr val="1F2C8F"/>
                </a:solidFill>
                <a:effectLst/>
                <a:uLnTx/>
                <a:uFillTx/>
                <a:latin typeface="Sabon Next LT"/>
                <a:ea typeface="+mn-ea"/>
                <a:cs typeface="+mn-cs"/>
              </a:rPr>
              <a:t>No value to education</a:t>
            </a:r>
          </a:p>
          <a:p>
            <a:pPr marL="342900" indent="-342900">
              <a:buFont typeface="Arial" panose="020B0604020202020204" pitchFamily="34" charset="0"/>
              <a:buChar char="•"/>
            </a:pPr>
            <a:endParaRPr lang="en-US" sz="2400" dirty="0">
              <a:solidFill>
                <a:srgbClr val="1F2C8F"/>
              </a:solidFill>
              <a:latin typeface="Sabon Next LT"/>
            </a:endParaRPr>
          </a:p>
          <a:p>
            <a:pPr marL="342900" indent="-342900">
              <a:buFont typeface="Arial" panose="020B0604020202020204" pitchFamily="34" charset="0"/>
              <a:buChar char="•"/>
            </a:pPr>
            <a:r>
              <a:rPr kumimoji="0" lang="en-US" sz="2400" b="0" i="0" u="none" strike="noStrike" kern="1200" cap="none" spc="0" normalizeH="0" baseline="0" noProof="0" dirty="0">
                <a:ln>
                  <a:noFill/>
                </a:ln>
                <a:solidFill>
                  <a:srgbClr val="1F2C8F"/>
                </a:solidFill>
                <a:effectLst/>
                <a:uLnTx/>
                <a:uFillTx/>
                <a:latin typeface="Sabon Next LT"/>
                <a:ea typeface="+mn-ea"/>
                <a:cs typeface="+mn-cs"/>
              </a:rPr>
              <a:t>Problems of Primary Education</a:t>
            </a:r>
          </a:p>
          <a:p>
            <a:pPr marL="342900" indent="-342900">
              <a:buFont typeface="Arial" panose="020B0604020202020204" pitchFamily="34" charset="0"/>
              <a:buChar char="•"/>
            </a:pPr>
            <a:endParaRPr lang="en-US" sz="2400" dirty="0">
              <a:solidFill>
                <a:srgbClr val="1F2C8F"/>
              </a:solidFill>
              <a:latin typeface="Sabon Next LT"/>
            </a:endParaRPr>
          </a:p>
          <a:p>
            <a:pPr marL="342900" indent="-342900">
              <a:buFont typeface="Arial" panose="020B0604020202020204" pitchFamily="34" charset="0"/>
              <a:buChar char="•"/>
            </a:pPr>
            <a:r>
              <a:rPr kumimoji="0" lang="en-US" sz="2400" b="0" i="0" u="none" strike="noStrike" kern="1200" cap="none" spc="0" normalizeH="0" baseline="0" noProof="0" dirty="0">
                <a:ln>
                  <a:noFill/>
                </a:ln>
                <a:solidFill>
                  <a:srgbClr val="1F2C8F"/>
                </a:solidFill>
                <a:effectLst/>
                <a:uLnTx/>
                <a:uFillTx/>
                <a:latin typeface="Sabon Next LT"/>
                <a:ea typeface="+mn-ea"/>
                <a:cs typeface="+mn-cs"/>
              </a:rPr>
              <a:t>Wastage of resources</a:t>
            </a:r>
          </a:p>
          <a:p>
            <a:pPr marL="342900" indent="-342900">
              <a:buFont typeface="Arial" panose="020B0604020202020204" pitchFamily="34" charset="0"/>
              <a:buChar char="•"/>
            </a:pPr>
            <a:endParaRPr lang="en-US" sz="2400" dirty="0"/>
          </a:p>
        </p:txBody>
      </p:sp>
      <p:pic>
        <p:nvPicPr>
          <p:cNvPr id="21" name="Picture 20">
            <a:extLst>
              <a:ext uri="{FF2B5EF4-FFF2-40B4-BE49-F238E27FC236}">
                <a16:creationId xmlns:a16="http://schemas.microsoft.com/office/drawing/2014/main" id="{0DA8584B-5A2E-6409-E314-91543E5A740E}"/>
              </a:ext>
            </a:extLst>
          </p:cNvPr>
          <p:cNvPicPr>
            <a:picLocks noChangeAspect="1"/>
          </p:cNvPicPr>
          <p:nvPr/>
        </p:nvPicPr>
        <p:blipFill>
          <a:blip r:embed="rId2"/>
          <a:stretch>
            <a:fillRect/>
          </a:stretch>
        </p:blipFill>
        <p:spPr>
          <a:xfrm>
            <a:off x="1" y="-1"/>
            <a:ext cx="3480046" cy="2890391"/>
          </a:xfrm>
          <a:prstGeom prst="rect">
            <a:avLst/>
          </a:prstGeom>
        </p:spPr>
      </p:pic>
      <p:pic>
        <p:nvPicPr>
          <p:cNvPr id="22" name="Picture 21">
            <a:extLst>
              <a:ext uri="{FF2B5EF4-FFF2-40B4-BE49-F238E27FC236}">
                <a16:creationId xmlns:a16="http://schemas.microsoft.com/office/drawing/2014/main" id="{AFBA96E5-7378-AB4E-BD39-FEA613733F02}"/>
              </a:ext>
            </a:extLst>
          </p:cNvPr>
          <p:cNvPicPr>
            <a:picLocks noChangeAspect="1"/>
          </p:cNvPicPr>
          <p:nvPr/>
        </p:nvPicPr>
        <p:blipFill>
          <a:blip r:embed="rId3"/>
          <a:stretch>
            <a:fillRect/>
          </a:stretch>
        </p:blipFill>
        <p:spPr>
          <a:xfrm>
            <a:off x="1" y="3968246"/>
            <a:ext cx="3481118" cy="2889754"/>
          </a:xfrm>
          <a:prstGeom prst="rect">
            <a:avLst/>
          </a:prstGeom>
        </p:spPr>
      </p:pic>
    </p:spTree>
    <p:extLst>
      <p:ext uri="{BB962C8B-B14F-4D97-AF65-F5344CB8AC3E}">
        <p14:creationId xmlns:p14="http://schemas.microsoft.com/office/powerpoint/2010/main" val="3170280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9</a:t>
            </a:fld>
            <a:endParaRPr lang="en-US" dirty="0"/>
          </a:p>
        </p:txBody>
      </p:sp>
      <p:sp>
        <p:nvSpPr>
          <p:cNvPr id="2" name="TextBox 1">
            <a:extLst>
              <a:ext uri="{FF2B5EF4-FFF2-40B4-BE49-F238E27FC236}">
                <a16:creationId xmlns:a16="http://schemas.microsoft.com/office/drawing/2014/main" id="{610DE934-7E36-CE73-51F2-E80E5BA59BE1}"/>
              </a:ext>
            </a:extLst>
          </p:cNvPr>
          <p:cNvSpPr txBox="1"/>
          <p:nvPr/>
        </p:nvSpPr>
        <p:spPr>
          <a:xfrm>
            <a:off x="0" y="2828835"/>
            <a:ext cx="3417903" cy="1200329"/>
          </a:xfrm>
          <a:prstGeom prst="rect">
            <a:avLst/>
          </a:prstGeom>
          <a:solidFill>
            <a:schemeClr val="accent4">
              <a:lumMod val="20000"/>
              <a:lumOff val="80000"/>
            </a:schemeClr>
          </a:solidFill>
        </p:spPr>
        <p:txBody>
          <a:bodyPr wrap="square" rtlCol="0">
            <a:spAutoFit/>
          </a:bodyPr>
          <a:lstStyle/>
          <a:p>
            <a:pPr algn="ctr"/>
            <a:r>
              <a:rPr lang="en-US" sz="3600" dirty="0"/>
              <a:t>Possible Solutions</a:t>
            </a:r>
          </a:p>
        </p:txBody>
      </p:sp>
      <p:sp>
        <p:nvSpPr>
          <p:cNvPr id="3" name="TextBox 2">
            <a:extLst>
              <a:ext uri="{FF2B5EF4-FFF2-40B4-BE49-F238E27FC236}">
                <a16:creationId xmlns:a16="http://schemas.microsoft.com/office/drawing/2014/main" id="{4CBD548E-31DC-E192-36CF-C6C8B5BCF61B}"/>
              </a:ext>
            </a:extLst>
          </p:cNvPr>
          <p:cNvSpPr txBox="1"/>
          <p:nvPr/>
        </p:nvSpPr>
        <p:spPr>
          <a:xfrm>
            <a:off x="4172504" y="731520"/>
            <a:ext cx="7430610" cy="5632311"/>
          </a:xfrm>
          <a:prstGeom prst="rect">
            <a:avLst/>
          </a:prstGeom>
          <a:noFill/>
        </p:spPr>
        <p:txBody>
          <a:bodyPr wrap="square" rtlCol="0">
            <a:spAutoFit/>
          </a:bodyPr>
          <a:lstStyle/>
          <a:p>
            <a:pPr marL="285750" indent="-285750">
              <a:buFont typeface="Arial" panose="020B0604020202020204" pitchFamily="34" charset="0"/>
              <a:buChar char="•"/>
            </a:pPr>
            <a:r>
              <a:rPr kumimoji="0" lang="en-US" sz="2400" b="0" i="0" u="none" strike="noStrike" kern="1200" cap="none" spc="0" normalizeH="0" baseline="0" noProof="0" dirty="0">
                <a:ln>
                  <a:noFill/>
                </a:ln>
                <a:solidFill>
                  <a:srgbClr val="1F2C8F"/>
                </a:solidFill>
                <a:effectLst/>
                <a:uLnTx/>
                <a:uFillTx/>
                <a:latin typeface="Sabon Next LT"/>
                <a:ea typeface="+mn-ea"/>
                <a:cs typeface="+mn-cs"/>
              </a:rPr>
              <a:t>Innovative Teaching Methods</a:t>
            </a:r>
          </a:p>
          <a:p>
            <a:pPr marL="285750" indent="-285750">
              <a:buFont typeface="Arial" panose="020B0604020202020204" pitchFamily="34" charset="0"/>
              <a:buChar char="•"/>
            </a:pPr>
            <a:endParaRPr lang="en-US" sz="2400" dirty="0">
              <a:solidFill>
                <a:srgbClr val="1F2C8F"/>
              </a:solidFill>
              <a:latin typeface="Sabon Next LT"/>
            </a:endParaRPr>
          </a:p>
          <a:p>
            <a:pPr marL="285750" indent="-285750">
              <a:buFont typeface="Arial" panose="020B0604020202020204" pitchFamily="34" charset="0"/>
              <a:buChar char="•"/>
            </a:pPr>
            <a:r>
              <a:rPr kumimoji="0" lang="en-US" sz="2400" b="0" i="0" u="none" strike="noStrike" kern="1200" cap="none" spc="0" normalizeH="0" baseline="0" noProof="0" dirty="0">
                <a:ln>
                  <a:noFill/>
                </a:ln>
                <a:solidFill>
                  <a:srgbClr val="1F2C8F"/>
                </a:solidFill>
                <a:effectLst/>
                <a:uLnTx/>
                <a:uFillTx/>
                <a:latin typeface="Sabon Next LT"/>
                <a:ea typeface="+mn-ea"/>
                <a:cs typeface="+mn-cs"/>
              </a:rPr>
              <a:t>Subsidies and Grants for Professional Courses</a:t>
            </a:r>
          </a:p>
          <a:p>
            <a:pPr marL="285750" indent="-285750">
              <a:buFont typeface="Arial" panose="020B0604020202020204" pitchFamily="34" charset="0"/>
              <a:buChar char="•"/>
            </a:pPr>
            <a:endParaRPr lang="en-US" sz="2400" dirty="0">
              <a:solidFill>
                <a:srgbClr val="1F2C8F"/>
              </a:solidFill>
              <a:latin typeface="Sabon Next LT"/>
            </a:endParaRPr>
          </a:p>
          <a:p>
            <a:pPr marL="285750" indent="-285750">
              <a:buFont typeface="Arial" panose="020B0604020202020204" pitchFamily="34" charset="0"/>
              <a:buChar char="•"/>
            </a:pPr>
            <a:r>
              <a:rPr kumimoji="0" lang="en-US" sz="2400" b="0" i="0" u="none" strike="noStrike" kern="1200" cap="none" spc="0" normalizeH="0" baseline="0" noProof="0" dirty="0">
                <a:ln>
                  <a:noFill/>
                </a:ln>
                <a:solidFill>
                  <a:srgbClr val="1F2C8F"/>
                </a:solidFill>
                <a:effectLst/>
                <a:uLnTx/>
                <a:uFillTx/>
                <a:latin typeface="Sabon Next LT"/>
                <a:ea typeface="+mn-ea"/>
                <a:cs typeface="+mn-cs"/>
              </a:rPr>
              <a:t>Making Sports Compulsory</a:t>
            </a:r>
          </a:p>
          <a:p>
            <a:pPr marL="285750" indent="-285750">
              <a:buFont typeface="Arial" panose="020B0604020202020204" pitchFamily="34" charset="0"/>
              <a:buChar char="•"/>
            </a:pPr>
            <a:endParaRPr lang="en-US" sz="2400" dirty="0">
              <a:solidFill>
                <a:srgbClr val="1F2C8F"/>
              </a:solidFill>
              <a:latin typeface="Sabon Next LT"/>
            </a:endParaRPr>
          </a:p>
          <a:p>
            <a:pPr marL="285750" indent="-285750">
              <a:buFont typeface="Arial" panose="020B0604020202020204" pitchFamily="34" charset="0"/>
              <a:buChar char="•"/>
            </a:pPr>
            <a:r>
              <a:rPr kumimoji="0" lang="en-US" sz="2400" b="0" i="0" u="none" strike="noStrike" kern="1200" cap="none" spc="0" normalizeH="0" baseline="0" noProof="0" dirty="0">
                <a:ln>
                  <a:noFill/>
                </a:ln>
                <a:solidFill>
                  <a:srgbClr val="1F2C8F"/>
                </a:solidFill>
                <a:effectLst/>
                <a:uLnTx/>
                <a:uFillTx/>
                <a:latin typeface="Sabon Next LT"/>
                <a:ea typeface="+mn-ea"/>
                <a:cs typeface="+mn-cs"/>
              </a:rPr>
              <a:t>Educate Parents </a:t>
            </a:r>
          </a:p>
          <a:p>
            <a:pPr marL="285750" indent="-285750">
              <a:buFont typeface="Arial" panose="020B0604020202020204" pitchFamily="34" charset="0"/>
              <a:buChar char="•"/>
            </a:pPr>
            <a:endParaRPr lang="en-US" sz="2400" dirty="0">
              <a:solidFill>
                <a:srgbClr val="1F2C8F"/>
              </a:solidFill>
              <a:latin typeface="Sabon Next LT"/>
            </a:endParaRPr>
          </a:p>
          <a:p>
            <a:pPr marL="285750" indent="-285750">
              <a:buFont typeface="Arial" panose="020B0604020202020204" pitchFamily="34" charset="0"/>
              <a:buChar char="•"/>
            </a:pPr>
            <a:r>
              <a:rPr kumimoji="0" lang="en-US" sz="2400" b="0" i="0" u="none" strike="noStrike" kern="1200" cap="none" spc="0" normalizeH="0" baseline="0" noProof="0" dirty="0">
                <a:ln>
                  <a:noFill/>
                </a:ln>
                <a:solidFill>
                  <a:srgbClr val="1F2C8F"/>
                </a:solidFill>
                <a:effectLst/>
                <a:uLnTx/>
                <a:uFillTx/>
                <a:latin typeface="Sabon Next LT"/>
                <a:ea typeface="+mn-ea"/>
                <a:cs typeface="+mn-cs"/>
              </a:rPr>
              <a:t>Government Initiatives</a:t>
            </a:r>
          </a:p>
          <a:p>
            <a:pPr marL="285750" indent="-285750">
              <a:buFont typeface="Arial" panose="020B0604020202020204" pitchFamily="34" charset="0"/>
              <a:buChar char="•"/>
            </a:pPr>
            <a:endParaRPr lang="en-US" sz="2400" dirty="0">
              <a:solidFill>
                <a:srgbClr val="1F2C8F"/>
              </a:solidFill>
              <a:latin typeface="Sabon Next LT"/>
            </a:endParaRPr>
          </a:p>
          <a:p>
            <a:pPr marL="285750" indent="-285750">
              <a:buFont typeface="Arial" panose="020B0604020202020204" pitchFamily="34" charset="0"/>
              <a:buChar char="•"/>
            </a:pPr>
            <a:r>
              <a:rPr kumimoji="0" lang="en-US" sz="2400" b="0" i="0" u="none" strike="noStrike" kern="1200" cap="none" spc="0" normalizeH="0" baseline="0" noProof="0" dirty="0">
                <a:ln>
                  <a:noFill/>
                </a:ln>
                <a:solidFill>
                  <a:srgbClr val="1F2C8F"/>
                </a:solidFill>
                <a:effectLst/>
                <a:uLnTx/>
                <a:uFillTx/>
                <a:latin typeface="Sabon Next LT"/>
                <a:ea typeface="+mn-ea"/>
                <a:cs typeface="+mn-cs"/>
              </a:rPr>
              <a:t>Compulsory and free education for all</a:t>
            </a:r>
          </a:p>
          <a:p>
            <a:pPr marL="285750" indent="-285750">
              <a:buFont typeface="Arial" panose="020B0604020202020204" pitchFamily="34" charset="0"/>
              <a:buChar char="•"/>
            </a:pPr>
            <a:endParaRPr lang="en-US" sz="2400" dirty="0">
              <a:solidFill>
                <a:srgbClr val="1F2C8F"/>
              </a:solidFill>
              <a:latin typeface="Sabon Next LT"/>
            </a:endParaRPr>
          </a:p>
          <a:p>
            <a:pPr marL="285750" indent="-285750">
              <a:buFont typeface="Arial" panose="020B0604020202020204" pitchFamily="34" charset="0"/>
              <a:buChar char="•"/>
            </a:pPr>
            <a:r>
              <a:rPr kumimoji="0" lang="en-US" sz="2400" b="0" i="0" u="none" strike="noStrike" kern="1200" cap="none" spc="0" normalizeH="0" baseline="0" noProof="0" dirty="0">
                <a:ln>
                  <a:noFill/>
                </a:ln>
                <a:solidFill>
                  <a:srgbClr val="1F2C8F"/>
                </a:solidFill>
                <a:effectLst/>
                <a:uLnTx/>
                <a:uFillTx/>
                <a:latin typeface="Sabon Next LT"/>
                <a:ea typeface="+mn-ea"/>
                <a:cs typeface="+mn-cs"/>
              </a:rPr>
              <a:t>Quantity and quality of teachers</a:t>
            </a:r>
          </a:p>
          <a:p>
            <a:pPr marL="285750" indent="-285750">
              <a:buFont typeface="Arial" panose="020B0604020202020204" pitchFamily="34" charset="0"/>
              <a:buChar char="•"/>
            </a:pPr>
            <a:endParaRPr lang="en-US" sz="2400" dirty="0">
              <a:solidFill>
                <a:srgbClr val="1F2C8F"/>
              </a:solidFill>
              <a:latin typeface="Sabon Next LT"/>
            </a:endParaRPr>
          </a:p>
          <a:p>
            <a:pPr marL="285750" indent="-285750">
              <a:buFont typeface="Arial" panose="020B0604020202020204" pitchFamily="34" charset="0"/>
              <a:buChar char="•"/>
            </a:pPr>
            <a:r>
              <a:rPr kumimoji="0" lang="en-US" sz="2400" b="0" i="0" u="none" strike="noStrike" kern="1200" cap="none" spc="0" normalizeH="0" baseline="0" noProof="0" dirty="0">
                <a:ln>
                  <a:noFill/>
                </a:ln>
                <a:solidFill>
                  <a:srgbClr val="1F2C8F"/>
                </a:solidFill>
                <a:effectLst/>
                <a:uLnTx/>
                <a:uFillTx/>
                <a:latin typeface="Sabon Next LT"/>
                <a:ea typeface="+mn-ea"/>
                <a:cs typeface="+mn-cs"/>
              </a:rPr>
              <a:t>Zero tolerance against discrimination and harassment</a:t>
            </a:r>
            <a:endParaRPr lang="en-US" sz="2400" dirty="0"/>
          </a:p>
        </p:txBody>
      </p:sp>
      <p:pic>
        <p:nvPicPr>
          <p:cNvPr id="5" name="Picture 4">
            <a:extLst>
              <a:ext uri="{FF2B5EF4-FFF2-40B4-BE49-F238E27FC236}">
                <a16:creationId xmlns:a16="http://schemas.microsoft.com/office/drawing/2014/main" id="{93B900EE-1726-DA40-0F25-113A5A86BC17}"/>
              </a:ext>
            </a:extLst>
          </p:cNvPr>
          <p:cNvPicPr>
            <a:picLocks noChangeAspect="1"/>
          </p:cNvPicPr>
          <p:nvPr/>
        </p:nvPicPr>
        <p:blipFill>
          <a:blip r:embed="rId2"/>
          <a:stretch>
            <a:fillRect/>
          </a:stretch>
        </p:blipFill>
        <p:spPr>
          <a:xfrm>
            <a:off x="-1" y="-1"/>
            <a:ext cx="3424245" cy="2828836"/>
          </a:xfrm>
          <a:prstGeom prst="rect">
            <a:avLst/>
          </a:prstGeom>
        </p:spPr>
      </p:pic>
      <p:pic>
        <p:nvPicPr>
          <p:cNvPr id="6" name="Picture 5">
            <a:extLst>
              <a:ext uri="{FF2B5EF4-FFF2-40B4-BE49-F238E27FC236}">
                <a16:creationId xmlns:a16="http://schemas.microsoft.com/office/drawing/2014/main" id="{845456C9-616A-A416-BDEC-7FA3C1059FAC}"/>
              </a:ext>
            </a:extLst>
          </p:cNvPr>
          <p:cNvPicPr>
            <a:picLocks noChangeAspect="1"/>
          </p:cNvPicPr>
          <p:nvPr/>
        </p:nvPicPr>
        <p:blipFill>
          <a:blip r:embed="rId3"/>
          <a:stretch>
            <a:fillRect/>
          </a:stretch>
        </p:blipFill>
        <p:spPr>
          <a:xfrm>
            <a:off x="-8346" y="4029164"/>
            <a:ext cx="3426249" cy="2828789"/>
          </a:xfrm>
          <a:prstGeom prst="rect">
            <a:avLst/>
          </a:prstGeom>
        </p:spPr>
      </p:pic>
    </p:spTree>
    <p:extLst>
      <p:ext uri="{BB962C8B-B14F-4D97-AF65-F5344CB8AC3E}">
        <p14:creationId xmlns:p14="http://schemas.microsoft.com/office/powerpoint/2010/main" val="2600143066"/>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{D6BC4D5E-47D4-4497-98B1-486FBCA625A3}tf78438558_win32</Template>
  <TotalTime>1095</TotalTime>
  <Words>532</Words>
  <Application>Microsoft Office PowerPoint</Application>
  <PresentationFormat>Widescreen</PresentationFormat>
  <Paragraphs>93</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Arial Black</vt:lpstr>
      <vt:lpstr>Sabon Next LT</vt:lpstr>
      <vt:lpstr>Office Theme</vt:lpstr>
      <vt:lpstr>Importance of education  </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Importance of education  </dc:title>
  <dc:subject/>
  <dc:creator>Sai Durga Mallela</dc:creator>
  <cp:lastModifiedBy>Sai Durga Mallela</cp:lastModifiedBy>
  <cp:revision>14</cp:revision>
  <dcterms:created xsi:type="dcterms:W3CDTF">2023-06-30T06:53:35Z</dcterms:created>
  <dcterms:modified xsi:type="dcterms:W3CDTF">2023-07-03T04:58:43Z</dcterms:modified>
</cp:coreProperties>
</file>